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2"/>
  </p:sldMasterIdLst>
  <p:notesMasterIdLst>
    <p:notesMasterId r:id="rId16"/>
  </p:notesMasterIdLst>
  <p:handoutMasterIdLst>
    <p:handoutMasterId r:id="rId17"/>
  </p:handoutMasterIdLst>
  <p:sldIdLst>
    <p:sldId id="264" r:id="rId3"/>
    <p:sldId id="306" r:id="rId4"/>
    <p:sldId id="359" r:id="rId5"/>
    <p:sldId id="312" r:id="rId6"/>
    <p:sldId id="352" r:id="rId7"/>
    <p:sldId id="267" r:id="rId8"/>
    <p:sldId id="268" r:id="rId9"/>
    <p:sldId id="345" r:id="rId10"/>
    <p:sldId id="354" r:id="rId11"/>
    <p:sldId id="357" r:id="rId12"/>
    <p:sldId id="358" r:id="rId13"/>
    <p:sldId id="348" r:id="rId14"/>
    <p:sldId id="349" r:id="rId15"/>
  </p:sldIdLst>
  <p:sldSz cx="12192000" cy="6858000"/>
  <p:notesSz cx="6858000" cy="9144000"/>
  <p:embeddedFontLst>
    <p:embeddedFont>
      <p:font typeface="Montserrat" panose="00000500000000000000" pitchFamily="2" charset="0"/>
      <p:regular r:id="rId18"/>
      <p:bold r:id="rId19"/>
      <p:italic r:id="rId20"/>
      <p:boldItalic r:id="rId21"/>
    </p:embeddedFont>
    <p:embeddedFont>
      <p:font typeface="Montserrat Black" panose="00000A00000000000000" pitchFamily="2" charset="0"/>
      <p:bold r:id="rId22"/>
      <p:boldItalic r:id="rId23"/>
    </p:embeddedFont>
    <p:embeddedFont>
      <p:font typeface="Montserrat ExtraBold" panose="00000900000000000000" pitchFamily="2" charset="0"/>
      <p:bold r:id="rId24"/>
      <p:boldItalic r:id="rId25"/>
    </p:embeddedFont>
    <p:embeddedFont>
      <p:font typeface="Montserrat Light" panose="00000400000000000000" pitchFamily="2" charset="0"/>
      <p:regular r:id="rId26"/>
      <p:italic r:id="rId27"/>
    </p:embeddedFont>
    <p:embeddedFont>
      <p:font typeface="Montserrat SemiBold" panose="00000700000000000000" pitchFamily="2" charset="0"/>
      <p:bold r:id="rId28"/>
      <p:boldItalic r:id="rId29"/>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3E3"/>
    <a:srgbClr val="00988F"/>
    <a:srgbClr val="00E48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yst layou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yst layout 2 - Markering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474" autoAdjust="0"/>
    <p:restoredTop sz="74971" autoAdjust="0"/>
  </p:normalViewPr>
  <p:slideViewPr>
    <p:cSldViewPr snapToGrid="0" snapToObjects="1">
      <p:cViewPr varScale="1">
        <p:scale>
          <a:sx n="84" d="100"/>
          <a:sy n="84" d="100"/>
        </p:scale>
        <p:origin x="468" y="78"/>
      </p:cViewPr>
      <p:guideLst/>
    </p:cSldViewPr>
  </p:slideViewPr>
  <p:notesTextViewPr>
    <p:cViewPr>
      <p:scale>
        <a:sx n="1" d="1"/>
        <a:sy n="1" d="1"/>
      </p:scale>
      <p:origin x="0" y="0"/>
    </p:cViewPr>
  </p:notesTextViewPr>
  <p:notesViewPr>
    <p:cSldViewPr snapToGrid="0" snapToObjects="1">
      <p:cViewPr varScale="1">
        <p:scale>
          <a:sx n="114" d="100"/>
          <a:sy n="114" d="100"/>
        </p:scale>
        <p:origin x="449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4784DEA4-3004-1945-B914-09883A10CC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9A40ED14-DFC6-4C43-8780-9714EBF1C86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98C86E-0716-2044-983E-0ED35DCD9EE5}" type="datetimeFigureOut">
              <a:rPr lang="da-DK" smtClean="0"/>
              <a:t>08-07-2024</a:t>
            </a:fld>
            <a:endParaRPr lang="da-DK"/>
          </a:p>
        </p:txBody>
      </p:sp>
      <p:sp>
        <p:nvSpPr>
          <p:cNvPr id="4" name="Pladsholder til sidefod 3">
            <a:extLst>
              <a:ext uri="{FF2B5EF4-FFF2-40B4-BE49-F238E27FC236}">
                <a16:creationId xmlns:a16="http://schemas.microsoft.com/office/drawing/2014/main" id="{073BA280-0F8C-1448-A99D-1E13305936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B367FC12-6B35-C948-B9D7-906AF9AF11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DECFB0-4E8E-5044-AB04-2A2BAF0262C6}" type="slidenum">
              <a:rPr lang="da-DK" smtClean="0"/>
              <a:t>‹nr.›</a:t>
            </a:fld>
            <a:endParaRPr lang="da-DK"/>
          </a:p>
        </p:txBody>
      </p:sp>
    </p:spTree>
    <p:extLst>
      <p:ext uri="{BB962C8B-B14F-4D97-AF65-F5344CB8AC3E}">
        <p14:creationId xmlns:p14="http://schemas.microsoft.com/office/powerpoint/2010/main" val="42767753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3C6DA-5343-4573-BE05-B7671324B829}" type="datetimeFigureOut">
              <a:rPr lang="da-DK" smtClean="0"/>
              <a:t>08-07-2024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A860F-A137-403E-B561-6B7DA41DCBE4}" type="slidenum">
              <a:rPr lang="da-DK" smtClean="0"/>
              <a:t>‹nr.›</a:t>
            </a:fld>
            <a:endParaRPr lang="da-DK"/>
          </a:p>
        </p:txBody>
      </p:sp>
    </p:spTree>
    <p:extLst>
      <p:ext uri="{BB962C8B-B14F-4D97-AF65-F5344CB8AC3E}">
        <p14:creationId xmlns:p14="http://schemas.microsoft.com/office/powerpoint/2010/main" val="856246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Slideshowet er et redskab til brug for den kommunale proces med at kvalificere sine lokale planlægningsnetværk. Brug de slides der giver mening i forhold til jeres interne proces.</a:t>
            </a:r>
          </a:p>
        </p:txBody>
      </p:sp>
      <p:sp>
        <p:nvSpPr>
          <p:cNvPr id="4" name="Pladsholder til slidenummer 3"/>
          <p:cNvSpPr>
            <a:spLocks noGrp="1"/>
          </p:cNvSpPr>
          <p:nvPr>
            <p:ph type="sldNum" sz="quarter" idx="5"/>
          </p:nvPr>
        </p:nvSpPr>
        <p:spPr/>
        <p:txBody>
          <a:bodyPr/>
          <a:lstStyle/>
          <a:p>
            <a:fld id="{0A5A860F-A137-403E-B561-6B7DA41DCBE4}" type="slidenum">
              <a:rPr lang="da-DK" smtClean="0"/>
              <a:t>1</a:t>
            </a:fld>
            <a:endParaRPr lang="da-DK"/>
          </a:p>
        </p:txBody>
      </p:sp>
    </p:spTree>
    <p:extLst>
      <p:ext uri="{BB962C8B-B14F-4D97-AF65-F5344CB8AC3E}">
        <p14:creationId xmlns:p14="http://schemas.microsoft.com/office/powerpoint/2010/main" val="2514243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solidFill>
                  <a:srgbClr val="3D3C3B"/>
                </a:solidFill>
                <a:latin typeface="Montserrat-Regular" panose="00000500000000000000" pitchFamily="50" charset="0"/>
              </a:rPr>
              <a:t>Arbejdsgruppen skal markere 7-12 væsentlige steder for turismen på kortet.</a:t>
            </a:r>
          </a:p>
          <a:p>
            <a:pPr algn="l"/>
            <a:endParaRPr lang="da-DK" sz="1800" b="0" i="0" u="none" strike="noStrike" baseline="0" dirty="0">
              <a:solidFill>
                <a:srgbClr val="3D3C3B"/>
              </a:solidFill>
              <a:latin typeface="Montserrat-Regular" panose="00000500000000000000" pitchFamily="50" charset="0"/>
            </a:endParaRPr>
          </a:p>
          <a:p>
            <a:pPr algn="l"/>
            <a:r>
              <a:rPr lang="da-DK" sz="1800" b="0" i="0" u="none" strike="noStrike" baseline="0" dirty="0">
                <a:solidFill>
                  <a:srgbClr val="3D3C3B"/>
                </a:solidFill>
                <a:latin typeface="Montserrat-Regular" panose="00000500000000000000" pitchFamily="50" charset="0"/>
              </a:rPr>
              <a:t>Netværket er for rekreative ture, dvs. de steder netværket skal forbinde, er væsentligste sommerhusområder, enestående oplevelser, seværdigheder, services og attraktioner.</a:t>
            </a:r>
          </a:p>
          <a:p>
            <a:pPr algn="l"/>
            <a:endParaRPr lang="da-DK" sz="1800" b="0" i="0" u="none" strike="noStrike" baseline="0" dirty="0">
              <a:solidFill>
                <a:srgbClr val="3D3C3B"/>
              </a:solidFill>
              <a:latin typeface="Montserrat-Regular" panose="00000500000000000000" pitchFamily="50" charset="0"/>
            </a:endParaRPr>
          </a:p>
          <a:p>
            <a:pPr algn="l"/>
            <a:r>
              <a:rPr lang="da-DK" sz="1800" b="0" i="0" u="none" strike="noStrike" baseline="0" dirty="0">
                <a:solidFill>
                  <a:srgbClr val="3D3C3B"/>
                </a:solidFill>
                <a:latin typeface="Montserrat-Regular" panose="00000500000000000000" pitchFamily="50" charset="0"/>
              </a:rPr>
              <a:t>De markerede </a:t>
            </a:r>
            <a:r>
              <a:rPr lang="da-DK" sz="1800" b="0" i="0" u="none" strike="noStrike" baseline="0" dirty="0" err="1">
                <a:solidFill>
                  <a:srgbClr val="3D3C3B"/>
                </a:solidFill>
                <a:latin typeface="Montserrat-Regular" panose="00000500000000000000" pitchFamily="50" charset="0"/>
              </a:rPr>
              <a:t>POI’er</a:t>
            </a:r>
            <a:r>
              <a:rPr lang="da-DK" sz="1800" b="0" i="0" u="none" strike="noStrike" baseline="0" dirty="0">
                <a:solidFill>
                  <a:srgbClr val="3D3C3B"/>
                </a:solidFill>
                <a:latin typeface="Montserrat-Regular" panose="00000500000000000000" pitchFamily="50" charset="0"/>
              </a:rPr>
              <a:t> skal sikre, at cykelnetværket fra starten forbinder de vigtigste steder i kommunen: de steder cyklisterne overnatter med de steder, cyklisterne skal besøge. Stederne på listen er selve skelettet for udarbejdelsen af cykelnetværket. Det er forventeligt at de fleste af disse </a:t>
            </a:r>
            <a:r>
              <a:rPr lang="da-DK" sz="1800" b="0" i="0" u="none" strike="noStrike" baseline="0" dirty="0" err="1">
                <a:solidFill>
                  <a:srgbClr val="3D3C3B"/>
                </a:solidFill>
                <a:latin typeface="Montserrat-Regular" panose="00000500000000000000" pitchFamily="50" charset="0"/>
              </a:rPr>
              <a:t>POI’er</a:t>
            </a:r>
            <a:r>
              <a:rPr lang="da-DK" sz="1800" b="0" i="0" u="none" strike="noStrike" baseline="0" dirty="0">
                <a:solidFill>
                  <a:srgbClr val="3D3C3B"/>
                </a:solidFill>
                <a:latin typeface="Montserrat-Regular" panose="00000500000000000000" pitchFamily="50" charset="0"/>
              </a:rPr>
              <a:t> allerede er tilgængelige via planlægningsnetværket, men denne proces er netop et led i at sikre dette.</a:t>
            </a:r>
            <a:endParaRPr lang="da-DK" dirty="0"/>
          </a:p>
        </p:txBody>
      </p:sp>
      <p:sp>
        <p:nvSpPr>
          <p:cNvPr id="4" name="Pladsholder til slidenummer 3"/>
          <p:cNvSpPr>
            <a:spLocks noGrp="1"/>
          </p:cNvSpPr>
          <p:nvPr>
            <p:ph type="sldNum" sz="quarter" idx="5"/>
          </p:nvPr>
        </p:nvSpPr>
        <p:spPr/>
        <p:txBody>
          <a:bodyPr/>
          <a:lstStyle/>
          <a:p>
            <a:fld id="{0A5A860F-A137-403E-B561-6B7DA41DCBE4}" type="slidenum">
              <a:rPr lang="da-DK" smtClean="0"/>
              <a:t>10</a:t>
            </a:fld>
            <a:endParaRPr lang="da-DK"/>
          </a:p>
        </p:txBody>
      </p:sp>
    </p:spTree>
    <p:extLst>
      <p:ext uri="{BB962C8B-B14F-4D97-AF65-F5344CB8AC3E}">
        <p14:creationId xmlns:p14="http://schemas.microsoft.com/office/powerpoint/2010/main" val="519168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sz="1800" b="0" i="0" u="none" strike="noStrike" baseline="0" dirty="0">
                <a:solidFill>
                  <a:srgbClr val="3D3C3B"/>
                </a:solidFill>
                <a:latin typeface="Montserrat-Regular" panose="00000500000000000000" pitchFamily="50" charset="0"/>
              </a:rPr>
              <a:t>Helt lavpraktisk starter man et sted hvor der er kendskab til området og man gennemgår strækning for strækning. </a:t>
            </a:r>
          </a:p>
          <a:p>
            <a:pPr algn="l"/>
            <a:endParaRPr lang="da-DK" sz="1800" b="0" i="0" u="none" strike="noStrike" baseline="0" dirty="0">
              <a:solidFill>
                <a:srgbClr val="3D3C3B"/>
              </a:solidFill>
              <a:latin typeface="Montserrat-Regular" panose="00000500000000000000" pitchFamily="50" charset="0"/>
            </a:endParaRPr>
          </a:p>
          <a:p>
            <a:pPr algn="l"/>
            <a:r>
              <a:rPr lang="da-DK" sz="1800" b="0" i="0" u="none" strike="noStrike" baseline="0" dirty="0">
                <a:solidFill>
                  <a:srgbClr val="3D3C3B"/>
                </a:solidFill>
                <a:latin typeface="Montserrat-Regular" panose="00000500000000000000" pitchFamily="50" charset="0"/>
              </a:rPr>
              <a:t>Er der oplevelser undervejs? Hvordan er den at cykle på? Er der noget at se undervejs?</a:t>
            </a:r>
          </a:p>
          <a:p>
            <a:pPr algn="l"/>
            <a:r>
              <a:rPr lang="da-DK" sz="1800" b="0" i="0" u="none" strike="noStrike" baseline="0" dirty="0">
                <a:solidFill>
                  <a:srgbClr val="3D3C3B"/>
                </a:solidFill>
                <a:latin typeface="Montserrat-Regular" panose="00000500000000000000" pitchFamily="50" charset="0"/>
              </a:rPr>
              <a:t>Varierede landskaber? Hvordan ser det ud langs vejen? Er der en alternativ rute som er bedre end denne? Hvilke faciliteter kommer vi forbi? </a:t>
            </a:r>
          </a:p>
          <a:p>
            <a:pPr algn="l"/>
            <a:endParaRPr lang="da-DK" sz="1800" b="0" i="0" u="none" strike="noStrike" baseline="0" dirty="0">
              <a:solidFill>
                <a:srgbClr val="3D3C3B"/>
              </a:solidFill>
              <a:latin typeface="Montserrat-Regular" panose="00000500000000000000" pitchFamily="50" charset="0"/>
            </a:endParaRPr>
          </a:p>
          <a:p>
            <a:pPr algn="l"/>
            <a:r>
              <a:rPr lang="da-DK" sz="1800" b="0" i="0" u="none" strike="noStrike" baseline="0" dirty="0">
                <a:solidFill>
                  <a:srgbClr val="3D3C3B"/>
                </a:solidFill>
                <a:latin typeface="Montserrat-Regular" panose="00000500000000000000" pitchFamily="50" charset="0"/>
              </a:rPr>
              <a:t>Er strækningen sikker nok? Er der trafiktællinger på den? Hvordan er vejovergangene? </a:t>
            </a:r>
          </a:p>
          <a:p>
            <a:pPr algn="l"/>
            <a:endParaRPr lang="da-DK" sz="1800" b="0" i="0" u="none" strike="noStrike" baseline="0" dirty="0">
              <a:solidFill>
                <a:srgbClr val="3D3C3B"/>
              </a:solidFill>
              <a:latin typeface="Montserrat-Regular" panose="00000500000000000000" pitchFamily="50" charset="0"/>
            </a:endParaRPr>
          </a:p>
          <a:p>
            <a:pPr algn="l"/>
            <a:r>
              <a:rPr lang="da-DK" sz="1800" b="0" i="0" u="none" strike="noStrike" baseline="0" dirty="0">
                <a:solidFill>
                  <a:srgbClr val="3D3C3B"/>
                </a:solidFill>
                <a:latin typeface="Montserrat-Regular" panose="00000500000000000000" pitchFamily="50" charset="0"/>
              </a:rPr>
              <a:t>Man skal også hæve blikket, og se på helheden i cykelnetværket: </a:t>
            </a:r>
          </a:p>
          <a:p>
            <a:pPr algn="l"/>
            <a:r>
              <a:rPr lang="da-DK" sz="1800" b="0" i="0" u="none" strike="noStrike" baseline="0" dirty="0">
                <a:solidFill>
                  <a:srgbClr val="3D3C3B"/>
                </a:solidFill>
                <a:latin typeface="Montserrat-Regular" panose="00000500000000000000" pitchFamily="50" charset="0"/>
              </a:rPr>
              <a:t>Er der nogle strækninger der ligger for tæt op ad hinanden? Hvis de gør, giver det så mening at begge strækninger er med, eller skal</a:t>
            </a:r>
          </a:p>
          <a:p>
            <a:pPr algn="l"/>
            <a:r>
              <a:rPr lang="da-DK" sz="1800" b="0" i="0" u="none" strike="noStrike" baseline="0" dirty="0">
                <a:solidFill>
                  <a:srgbClr val="3D3C3B"/>
                </a:solidFill>
                <a:latin typeface="Montserrat-Regular" panose="00000500000000000000" pitchFamily="50" charset="0"/>
              </a:rPr>
              <a:t>man fjerne én strækning? Mangler der strækninger nogle steder for at det giver mening i forhold til hele kommunen? Er netværket tættere nogle steder end andre steder? Hvad er årsagen til dette, og er det ok? Det har for eksempel vist sig at det er svært at lave et tæt netværk</a:t>
            </a:r>
          </a:p>
          <a:p>
            <a:pPr algn="l"/>
            <a:r>
              <a:rPr lang="da-DK" sz="1800" b="0" i="0" u="none" strike="noStrike" baseline="0" dirty="0">
                <a:solidFill>
                  <a:srgbClr val="3D3C3B"/>
                </a:solidFill>
                <a:latin typeface="Montserrat-Regular" panose="00000500000000000000" pitchFamily="50" charset="0"/>
              </a:rPr>
              <a:t>omkring motorveje og motortrafikveje, fordi de mangler gode overgange.</a:t>
            </a:r>
            <a:endParaRPr lang="da-DK" dirty="0"/>
          </a:p>
        </p:txBody>
      </p:sp>
      <p:sp>
        <p:nvSpPr>
          <p:cNvPr id="4" name="Pladsholder til slidenummer 3"/>
          <p:cNvSpPr>
            <a:spLocks noGrp="1"/>
          </p:cNvSpPr>
          <p:nvPr>
            <p:ph type="sldNum" sz="quarter" idx="5"/>
          </p:nvPr>
        </p:nvSpPr>
        <p:spPr/>
        <p:txBody>
          <a:bodyPr/>
          <a:lstStyle/>
          <a:p>
            <a:fld id="{0A5A860F-A137-403E-B561-6B7DA41DCBE4}" type="slidenum">
              <a:rPr lang="da-DK" smtClean="0"/>
              <a:t>11</a:t>
            </a:fld>
            <a:endParaRPr lang="da-DK"/>
          </a:p>
        </p:txBody>
      </p:sp>
    </p:spTree>
    <p:extLst>
      <p:ext uri="{BB962C8B-B14F-4D97-AF65-F5344CB8AC3E}">
        <p14:creationId xmlns:p14="http://schemas.microsoft.com/office/powerpoint/2010/main" val="2291940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er et udkast til en tidsplan, man kan tilpasse den enkelte proces.</a:t>
            </a:r>
          </a:p>
          <a:p>
            <a:r>
              <a:rPr lang="da-DK" dirty="0"/>
              <a:t>Lodsejerdialog tager som regel længere tid end det er angivet her, men hvis man ikke har cykelnetværk på private veje og privat </a:t>
            </a:r>
            <a:r>
              <a:rPr lang="da-DK" dirty="0" err="1"/>
              <a:t>fællesveje</a:t>
            </a:r>
            <a:r>
              <a:rPr lang="da-DK" dirty="0"/>
              <a:t>, så er den realistisk i forhold til kvalificering af strækninger.</a:t>
            </a:r>
          </a:p>
          <a:p>
            <a:endParaRPr lang="da-DK" dirty="0"/>
          </a:p>
          <a:p>
            <a:r>
              <a:rPr lang="da-DK" dirty="0"/>
              <a:t>Det er en rigtigt god idé at holde en stram tidsplan i kvalifikationsrunderne, da det gør det lettere at holde fokus på projektet.</a:t>
            </a:r>
          </a:p>
          <a:p>
            <a:endParaRPr lang="da-DK" dirty="0"/>
          </a:p>
          <a:p>
            <a:r>
              <a:rPr lang="da-DK" dirty="0"/>
              <a:t>Den politiske godkendelse tager længere tid, da der som regel er deadline for dagsorden en måned før møderne.</a:t>
            </a:r>
          </a:p>
          <a:p>
            <a:endParaRPr lang="da-DK" dirty="0"/>
          </a:p>
          <a:p>
            <a:r>
              <a:rPr lang="da-DK" dirty="0"/>
              <a:t>Efter netværket er godkendt samt </a:t>
            </a:r>
            <a:r>
              <a:rPr lang="da-DK" dirty="0" err="1"/>
              <a:t>uploaded</a:t>
            </a:r>
            <a:r>
              <a:rPr lang="da-DK" dirty="0"/>
              <a:t> og </a:t>
            </a:r>
            <a:r>
              <a:rPr lang="da-DK" dirty="0" err="1"/>
              <a:t>syligt</a:t>
            </a:r>
            <a:r>
              <a:rPr lang="da-DK" dirty="0"/>
              <a:t> i </a:t>
            </a:r>
            <a:r>
              <a:rPr lang="da-DK" dirty="0" err="1"/>
              <a:t>GeoFA</a:t>
            </a:r>
            <a:r>
              <a:rPr lang="da-DK" dirty="0"/>
              <a:t>, skal det ud at leve. Så det giver rigtig god mening at planlægge for nogle aktiviteter som kan udbrede kendskabet til det digitale cykelnetværk, og det er en god idé at afsøge om det er muligt at påbegynde skiltningen i et udvalgt område.</a:t>
            </a:r>
          </a:p>
        </p:txBody>
      </p:sp>
      <p:sp>
        <p:nvSpPr>
          <p:cNvPr id="4" name="Pladsholder til slidenummer 3"/>
          <p:cNvSpPr>
            <a:spLocks noGrp="1"/>
          </p:cNvSpPr>
          <p:nvPr>
            <p:ph type="sldNum" sz="quarter" idx="5"/>
          </p:nvPr>
        </p:nvSpPr>
        <p:spPr/>
        <p:txBody>
          <a:bodyPr/>
          <a:lstStyle/>
          <a:p>
            <a:fld id="{0A5A860F-A137-403E-B561-6B7DA41DCBE4}" type="slidenum">
              <a:rPr lang="da-DK" smtClean="0"/>
              <a:t>12</a:t>
            </a:fld>
            <a:endParaRPr lang="da-DK"/>
          </a:p>
        </p:txBody>
      </p:sp>
    </p:spTree>
    <p:extLst>
      <p:ext uri="{BB962C8B-B14F-4D97-AF65-F5344CB8AC3E}">
        <p14:creationId xmlns:p14="http://schemas.microsoft.com/office/powerpoint/2010/main" val="4076415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0A5A860F-A137-403E-B561-6B7DA41DCBE4}" type="slidenum">
              <a:rPr lang="da-DK" smtClean="0"/>
              <a:t>13</a:t>
            </a:fld>
            <a:endParaRPr lang="da-DK"/>
          </a:p>
        </p:txBody>
      </p:sp>
    </p:spTree>
    <p:extLst>
      <p:ext uri="{BB962C8B-B14F-4D97-AF65-F5344CB8AC3E}">
        <p14:creationId xmlns:p14="http://schemas.microsoft.com/office/powerpoint/2010/main" val="774926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Sørg for at der er rigeligt af kaffe/te og snacks imens arbejdet står på.</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97BE0-F546-4C5D-95A8-F00DA9183EB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886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Filmen giver en god introduktion til hvad det er cykelnetværket skal kunne. </a:t>
            </a:r>
          </a:p>
          <a:p>
            <a:r>
              <a:rPr lang="da-DK" dirty="0"/>
              <a:t>Det er det rekreative der er i fokus. De gode cykeloplevelser og en skøn omvej, hvor isboden er et naturligt stop på vejen.</a:t>
            </a:r>
          </a:p>
          <a:p>
            <a:endParaRPr lang="da-DK" dirty="0"/>
          </a:p>
          <a:p>
            <a:endParaRPr lang="da-DK" dirty="0"/>
          </a:p>
        </p:txBody>
      </p:sp>
      <p:sp>
        <p:nvSpPr>
          <p:cNvPr id="4" name="Pladsholder til slidenummer 3"/>
          <p:cNvSpPr>
            <a:spLocks noGrp="1"/>
          </p:cNvSpPr>
          <p:nvPr>
            <p:ph type="sldNum" sz="quarter" idx="5"/>
          </p:nvPr>
        </p:nvSpPr>
        <p:spPr/>
        <p:txBody>
          <a:bodyPr/>
          <a:lstStyle/>
          <a:p>
            <a:fld id="{0A5A860F-A137-403E-B561-6B7DA41DCBE4}" type="slidenum">
              <a:rPr lang="da-DK" smtClean="0"/>
              <a:t>3</a:t>
            </a:fld>
            <a:endParaRPr lang="da-DK"/>
          </a:p>
        </p:txBody>
      </p:sp>
    </p:spTree>
    <p:extLst>
      <p:ext uri="{BB962C8B-B14F-4D97-AF65-F5344CB8AC3E}">
        <p14:creationId xmlns:p14="http://schemas.microsoft.com/office/powerpoint/2010/main" val="259035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Et cykelknudepunktsnetværk, eller det vi også kalder et cykelnetværk i daglig tale, er strækninger af veje og stier som tilsammen skaber et netværk hvor det er godt og at cykle og hvor der er oplevelser undervejs. Derudover skal det være sikkert at cykle på.</a:t>
            </a:r>
          </a:p>
          <a:p>
            <a:endParaRPr lang="da-DK" dirty="0"/>
          </a:p>
          <a:p>
            <a:r>
              <a:rPr lang="da-DK" dirty="0"/>
              <a:t>Der hvor strækningerne mødes, og man skal tage et vejvalg, er der et cykelknudepunkt. I denne kontekst sker der som regel ikke noget spændende i et cykelknudepunkt, det er et sted hvor man skal tage et valg om hvor man nu vil cykle hen.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E97BE0-F546-4C5D-95A8-F00DA9183EB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22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udgangspunkt er det strækningerne der er det interessante i et cykelnetværk. I denne sammenhæng er et knudepunkt udelukkende et sted hvor du skal bestemme hvilken strækning du nu vil cykle på. Det kan godt være at der er noget interessant ved et knudepunkt, men i bund og grund skal man bare vælge hvor man skal cykle hen.</a:t>
            </a:r>
          </a:p>
          <a:p>
            <a:endParaRPr lang="da-DK" dirty="0"/>
          </a:p>
          <a:p>
            <a:r>
              <a:rPr lang="da-DK" dirty="0"/>
              <a:t>Et eksempel kunne være at jeg i min ferie bor på strækningen mellem knudepunkt 67 og 85, og gerne vil ud og cykle en lille eftermiddagstur. Jeg kender ikke området, men dem jeg bor hos har anbefalet en rute på det lokale cykelnetværk, hvor jeg kommer forbi et par seværdigheder og et sted hvor jeg kan få en god kop eftermiddagskaffe og et stykke kage. Ruten går fra 85-42-54-74-60-81 og tilbage til 85, og er cirka 15 km lang. Det kan jeg godt overkomme på min bedstemorcykel. Da jeg kender cykelnetværket hjemmefra, er jeg tryg ved at det er sikkert at cykle på, og at det byder på flotte landskaber og fine vejstrækninger, uden for meget trafik. </a:t>
            </a:r>
          </a:p>
          <a:p>
            <a:endParaRPr lang="da-DK" dirty="0"/>
          </a:p>
        </p:txBody>
      </p:sp>
      <p:sp>
        <p:nvSpPr>
          <p:cNvPr id="4" name="Pladsholder til slidenummer 3"/>
          <p:cNvSpPr>
            <a:spLocks noGrp="1"/>
          </p:cNvSpPr>
          <p:nvPr>
            <p:ph type="sldNum" sz="quarter" idx="5"/>
          </p:nvPr>
        </p:nvSpPr>
        <p:spPr/>
        <p:txBody>
          <a:bodyPr/>
          <a:lstStyle/>
          <a:p>
            <a:fld id="{0A5A860F-A137-403E-B561-6B7DA41DCBE4}" type="slidenum">
              <a:rPr lang="da-DK" smtClean="0"/>
              <a:t>5</a:t>
            </a:fld>
            <a:endParaRPr lang="da-DK"/>
          </a:p>
        </p:txBody>
      </p:sp>
    </p:spTree>
    <p:extLst>
      <p:ext uri="{BB962C8B-B14F-4D97-AF65-F5344CB8AC3E}">
        <p14:creationId xmlns:p14="http://schemas.microsoft.com/office/powerpoint/2010/main" val="59187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Metodehåndbog- Kommunal kvalificering af Danmarks rekreative cykelnetværk- Dansk Kyst- og Naturturisme, 2024</a:t>
            </a:r>
          </a:p>
          <a:p>
            <a:r>
              <a:rPr lang="da-DK" dirty="0"/>
              <a:t>I metodehåndbogen er der tabeller som beskriver en række parametre man bør forholde sig til når man kvalificerer strækningerne i netværket.</a:t>
            </a:r>
          </a:p>
          <a:p>
            <a:endParaRPr lang="da-DK" dirty="0"/>
          </a:p>
          <a:p>
            <a:r>
              <a:rPr lang="da-DK" dirty="0"/>
              <a:t>Principper for de nationale cykelruter- Vejdirektoratet, 2023</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Planlægningsnetværket for Danmark i </a:t>
            </a:r>
            <a:r>
              <a:rPr lang="da-DK" dirty="0" err="1"/>
              <a:t>GeoFA</a:t>
            </a:r>
            <a:r>
              <a:rPr lang="da-DK" dirty="0"/>
              <a:t>, Dansk Kyst- og Naturturisme, 2024</a:t>
            </a:r>
          </a:p>
          <a:p>
            <a:endParaRPr lang="da-DK" dirty="0"/>
          </a:p>
        </p:txBody>
      </p:sp>
      <p:sp>
        <p:nvSpPr>
          <p:cNvPr id="4" name="Pladsholder til slidenummer 3"/>
          <p:cNvSpPr>
            <a:spLocks noGrp="1"/>
          </p:cNvSpPr>
          <p:nvPr>
            <p:ph type="sldNum" sz="quarter" idx="5"/>
          </p:nvPr>
        </p:nvSpPr>
        <p:spPr/>
        <p:txBody>
          <a:bodyPr/>
          <a:lstStyle/>
          <a:p>
            <a:fld id="{0A5A860F-A137-403E-B561-6B7DA41DCBE4}" type="slidenum">
              <a:rPr lang="da-DK" smtClean="0"/>
              <a:t>6</a:t>
            </a:fld>
            <a:endParaRPr lang="da-DK"/>
          </a:p>
        </p:txBody>
      </p:sp>
    </p:spTree>
    <p:extLst>
      <p:ext uri="{BB962C8B-B14F-4D97-AF65-F5344CB8AC3E}">
        <p14:creationId xmlns:p14="http://schemas.microsoft.com/office/powerpoint/2010/main" val="53093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nationale planlægningsnetværk er udarbejdet af et hollandsk firma som har specialiseret sig i at arbejde med rekreative netværk.</a:t>
            </a:r>
          </a:p>
          <a:p>
            <a:r>
              <a:rPr lang="da-DK" dirty="0"/>
              <a:t>Netværket er udarbejdet med baggrund i offentligt tilgængelige data.</a:t>
            </a:r>
          </a:p>
          <a:p>
            <a:r>
              <a:rPr lang="da-DK" dirty="0"/>
              <a:t>Det er et udkast til et rekreativt cykelnetværk på eksisterende infrastruktur i en dansk kontekst</a:t>
            </a:r>
          </a:p>
          <a:p>
            <a:endParaRPr lang="da-DK" dirty="0"/>
          </a:p>
          <a:p>
            <a:r>
              <a:rPr lang="da-DK" dirty="0"/>
              <a:t>29 danske kommuner har i slutningen af 2023 gennemarbejdet og kvalificeret hele eller dele af sine </a:t>
            </a:r>
            <a:r>
              <a:rPr lang="da-DK" dirty="0" err="1"/>
              <a:t>planlægninsnetværk</a:t>
            </a:r>
            <a:r>
              <a:rPr lang="da-DK" dirty="0"/>
              <a:t>, og disse er offentligt synlige i </a:t>
            </a:r>
            <a:r>
              <a:rPr lang="da-DK" dirty="0" err="1"/>
              <a:t>GeoFA</a:t>
            </a:r>
            <a:r>
              <a:rPr lang="da-DK" dirty="0"/>
              <a:t> (forår 2024) og Ud-i-Naturen (sommer 2024)</a:t>
            </a:r>
          </a:p>
          <a:p>
            <a:endParaRPr lang="da-DK" dirty="0"/>
          </a:p>
          <a:p>
            <a:r>
              <a:rPr lang="da-DK" dirty="0"/>
              <a:t>Planlægningsnetværket har vist sig at være et rigtigt godt udgangspunkt for kommunerne når de arbejder med at udpege sine cykelnetværk.</a:t>
            </a:r>
          </a:p>
        </p:txBody>
      </p:sp>
      <p:sp>
        <p:nvSpPr>
          <p:cNvPr id="4" name="Pladsholder til slidenummer 3"/>
          <p:cNvSpPr>
            <a:spLocks noGrp="1"/>
          </p:cNvSpPr>
          <p:nvPr>
            <p:ph type="sldNum" sz="quarter" idx="5"/>
          </p:nvPr>
        </p:nvSpPr>
        <p:spPr/>
        <p:txBody>
          <a:bodyPr/>
          <a:lstStyle/>
          <a:p>
            <a:fld id="{0A5A860F-A137-403E-B561-6B7DA41DCBE4}" type="slidenum">
              <a:rPr lang="da-DK" smtClean="0"/>
              <a:t>7</a:t>
            </a:fld>
            <a:endParaRPr lang="da-DK"/>
          </a:p>
        </p:txBody>
      </p:sp>
    </p:spTree>
    <p:extLst>
      <p:ext uri="{BB962C8B-B14F-4D97-AF65-F5344CB8AC3E}">
        <p14:creationId xmlns:p14="http://schemas.microsoft.com/office/powerpoint/2010/main" val="2573982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grønne streger er registrerede cykelstrækninger, og de røde streger er planlægningsnetværket to forskellige steder i Danmark</a:t>
            </a:r>
          </a:p>
          <a:p>
            <a:endParaRPr lang="da-DK" dirty="0"/>
          </a:p>
          <a:p>
            <a:r>
              <a:rPr lang="da-DK" dirty="0"/>
              <a:t>Nogle steder er der et stort sammenfald mellem eksisterende cykelruter som det ses til venstre, hvor cykelnetværket mest af alt binder de eksisterende ruter sammen og andre steder giver planlægningsnetværket en stor tilføjelse til de cykelruter der allerede findes.</a:t>
            </a:r>
          </a:p>
          <a:p>
            <a:endParaRPr lang="da-DK" dirty="0"/>
          </a:p>
          <a:p>
            <a:r>
              <a:rPr lang="da-DK" dirty="0"/>
              <a:t>Det er ikke alle eksisterende cykelruter som egner sig til at være en del af det rekreative cykelnetværk. Det kan for eksempel være at de er pendlerruter langs hovedveje med meget trafik, eller det kan være at cykelruten er udpeget for 30 år siden, og i mellemtiden er der sket en stor forøgelse i trafikmængden.</a:t>
            </a:r>
          </a:p>
        </p:txBody>
      </p:sp>
      <p:sp>
        <p:nvSpPr>
          <p:cNvPr id="4" name="Pladsholder til slidenummer 3"/>
          <p:cNvSpPr>
            <a:spLocks noGrp="1"/>
          </p:cNvSpPr>
          <p:nvPr>
            <p:ph type="sldNum" sz="quarter" idx="5"/>
          </p:nvPr>
        </p:nvSpPr>
        <p:spPr/>
        <p:txBody>
          <a:bodyPr/>
          <a:lstStyle/>
          <a:p>
            <a:fld id="{0A5A860F-A137-403E-B561-6B7DA41DCBE4}" type="slidenum">
              <a:rPr lang="da-DK" smtClean="0"/>
              <a:t>8</a:t>
            </a:fld>
            <a:endParaRPr lang="da-DK"/>
          </a:p>
        </p:txBody>
      </p:sp>
    </p:spTree>
    <p:extLst>
      <p:ext uri="{BB962C8B-B14F-4D97-AF65-F5344CB8AC3E}">
        <p14:creationId xmlns:p14="http://schemas.microsoft.com/office/powerpoint/2010/main" val="1338123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dirty="0">
                <a:solidFill>
                  <a:srgbClr val="3D3C3B"/>
                </a:solidFill>
              </a:rPr>
              <a:t>Når man arbejder med netværket er det vigtigt at holde principperne for cykelnetværket for øje, de er opdelt i tre kategorier og de beskrives yderligere i metodehåndbogen.</a:t>
            </a:r>
          </a:p>
          <a:p>
            <a:pPr marL="0" indent="0">
              <a:buFont typeface="Arial" panose="020B0604020202020204" pitchFamily="34" charset="0"/>
              <a:buNone/>
            </a:pPr>
            <a:endParaRPr lang="da-DK" sz="1200" b="1" dirty="0">
              <a:solidFill>
                <a:srgbClr val="3D3C3B"/>
              </a:solidFill>
            </a:endParaRPr>
          </a:p>
          <a:p>
            <a:pPr marL="0" indent="0">
              <a:buFont typeface="Arial" panose="020B0604020202020204" pitchFamily="34" charset="0"/>
              <a:buNone/>
            </a:pPr>
            <a:r>
              <a:rPr lang="da-DK" sz="1200" b="1" dirty="0">
                <a:solidFill>
                  <a:srgbClr val="3D3C3B"/>
                </a:solidFill>
              </a:rPr>
              <a:t>OPLEVELSER OG VARIATION: </a:t>
            </a:r>
          </a:p>
          <a:p>
            <a:pPr marL="0" indent="0">
              <a:buFont typeface="Arial" panose="020B0604020202020204" pitchFamily="34" charset="0"/>
              <a:buNone/>
            </a:pPr>
            <a:r>
              <a:rPr lang="da-DK" sz="1200" dirty="0">
                <a:solidFill>
                  <a:srgbClr val="3D3C3B"/>
                </a:solidFill>
              </a:rPr>
              <a:t>Det skal være en god oplevelse af cykle på cykelnetværket. Det må hverken blive for kedeligt eller for svært. For at det ikke bliver en kedelig oplevelse er det vigtigt at der løbende ’sker noget’, enten i det landskab man cykler igennem, eller at der er variation i de veje og stier man cykler på.</a:t>
            </a:r>
          </a:p>
          <a:p>
            <a:pPr marL="0" indent="0">
              <a:buFont typeface="Arial" panose="020B0604020202020204" pitchFamily="34" charset="0"/>
              <a:buNone/>
            </a:pPr>
            <a:endParaRPr lang="da-DK" sz="1200" b="1" dirty="0">
              <a:solidFill>
                <a:srgbClr val="3D3C3B"/>
              </a:solidFill>
            </a:endParaRPr>
          </a:p>
          <a:p>
            <a:pPr marL="0" indent="0">
              <a:buFont typeface="Arial" panose="020B0604020202020204" pitchFamily="34" charset="0"/>
              <a:buNone/>
            </a:pPr>
            <a:r>
              <a:rPr lang="da-DK" sz="1200" b="1" dirty="0">
                <a:solidFill>
                  <a:srgbClr val="3D3C3B"/>
                </a:solidFill>
              </a:rPr>
              <a:t>SERVICE OG TILGÆNGELIGHED: </a:t>
            </a:r>
          </a:p>
          <a:p>
            <a:pPr marL="0" indent="0">
              <a:buFont typeface="Arial" panose="020B0604020202020204" pitchFamily="34" charset="0"/>
              <a:buNone/>
            </a:pPr>
            <a:r>
              <a:rPr lang="da-DK" sz="1200" dirty="0">
                <a:solidFill>
                  <a:srgbClr val="3D3C3B"/>
                </a:solidFill>
              </a:rPr>
              <a:t>Cykelnetværket skal lede cyklisterne forbi udvalgte attraktioner og seværdigheder. Desuden skal man komme forbi steder hvor man kan købe mad og drikke, forbi overnatningssteder, og andre faciliteter og services, der gør cykelturen let og behagelig.</a:t>
            </a:r>
          </a:p>
          <a:p>
            <a:pPr marL="0" indent="0">
              <a:buFont typeface="Arial" panose="020B0604020202020204" pitchFamily="34" charset="0"/>
              <a:buNone/>
            </a:pPr>
            <a:endParaRPr lang="da-DK" sz="1200" b="1" dirty="0">
              <a:solidFill>
                <a:srgbClr val="3D3C3B"/>
              </a:solidFill>
            </a:endParaRPr>
          </a:p>
          <a:p>
            <a:pPr marL="0" indent="0">
              <a:buFont typeface="Arial" panose="020B0604020202020204" pitchFamily="34" charset="0"/>
              <a:buNone/>
            </a:pPr>
            <a:r>
              <a:rPr lang="da-DK" sz="1200" b="1" dirty="0">
                <a:solidFill>
                  <a:srgbClr val="3D3C3B"/>
                </a:solidFill>
              </a:rPr>
              <a:t>SIKKERHED OG SAMMENHÆNG </a:t>
            </a:r>
          </a:p>
          <a:p>
            <a:pPr marL="0" indent="0">
              <a:buFont typeface="Arial" panose="020B0604020202020204" pitchFamily="34" charset="0"/>
              <a:buNone/>
            </a:pPr>
            <a:r>
              <a:rPr lang="da-DK" sz="1200" dirty="0">
                <a:solidFill>
                  <a:srgbClr val="3D3C3B"/>
                </a:solidFill>
              </a:rPr>
              <a:t>Det skal være sikkert at cykle på cykelnetværket, så trafiksikkerheden skal vægtes højt. Dertil kommer at cykelnetværket skal være sammenhængende – der må ikke være ’huller’ i netværket. Og alle strækninger skal selvfølgelig kunne cykles på, så man ikke behøver at stå af sin cykel for et trække den, eksempelvis op ad en trappe, over kantsten eller gennem ikke-cykelbare bomme o.l. Her bliver belægning et vigtigt fokuspunkt, for det skal også være behageligt at cykle på netværket.</a:t>
            </a:r>
          </a:p>
          <a:p>
            <a:endParaRPr lang="da-DK" dirty="0"/>
          </a:p>
        </p:txBody>
      </p:sp>
      <p:sp>
        <p:nvSpPr>
          <p:cNvPr id="4" name="Pladsholder til slidenummer 3"/>
          <p:cNvSpPr>
            <a:spLocks noGrp="1"/>
          </p:cNvSpPr>
          <p:nvPr>
            <p:ph type="sldNum" sz="quarter" idx="5"/>
          </p:nvPr>
        </p:nvSpPr>
        <p:spPr/>
        <p:txBody>
          <a:bodyPr/>
          <a:lstStyle/>
          <a:p>
            <a:fld id="{0A5A860F-A137-403E-B561-6B7DA41DCBE4}" type="slidenum">
              <a:rPr lang="da-DK" smtClean="0"/>
              <a:t>9</a:t>
            </a:fld>
            <a:endParaRPr lang="da-DK"/>
          </a:p>
        </p:txBody>
      </p:sp>
    </p:spTree>
    <p:extLst>
      <p:ext uri="{BB962C8B-B14F-4D97-AF65-F5344CB8AC3E}">
        <p14:creationId xmlns:p14="http://schemas.microsoft.com/office/powerpoint/2010/main" val="440944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 1/1 Billede / Lys Element">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C888BA1-B853-594F-A9D1-2B09AFCB2452}"/>
              </a:ext>
            </a:extLst>
          </p:cNvPr>
          <p:cNvSpPr>
            <a:spLocks noGrp="1"/>
          </p:cNvSpPr>
          <p:nvPr>
            <p:ph type="body" sz="quarter" idx="10" hasCustomPrompt="1"/>
          </p:nvPr>
        </p:nvSpPr>
        <p:spPr>
          <a:xfrm>
            <a:off x="712788" y="2399712"/>
            <a:ext cx="5329666" cy="1491596"/>
          </a:xfrm>
          <a:prstGeom prst="rect">
            <a:avLst/>
          </a:prstGeom>
        </p:spPr>
        <p:txBody>
          <a:bodyPr/>
          <a:lstStyle>
            <a:lvl1pPr marL="0" indent="0">
              <a:lnSpc>
                <a:spcPts val="3400"/>
              </a:lnSpc>
              <a:spcBef>
                <a:spcPts val="0"/>
              </a:spcBef>
              <a:buNone/>
              <a:defRPr sz="3200" b="1" i="0" cap="all" baseline="0">
                <a:solidFill>
                  <a:schemeClr val="bg2"/>
                </a:solidFill>
                <a:latin typeface="Montserrat Black" panose="02000505000000020004" pitchFamily="2" charset="77"/>
              </a:defRPr>
            </a:lvl1pPr>
          </a:lstStyle>
          <a:p>
            <a:r>
              <a:rPr lang="da-DK" dirty="0"/>
              <a:t>OVERSKRIFT GRØN</a:t>
            </a:r>
            <a:br>
              <a:rPr lang="da-DK" dirty="0"/>
            </a:br>
            <a:r>
              <a:rPr lang="da-DK" dirty="0"/>
              <a:t>OVERSKRIFT GRØN</a:t>
            </a:r>
            <a:br>
              <a:rPr lang="da-DK" dirty="0"/>
            </a:br>
            <a:r>
              <a:rPr lang="da-DK" dirty="0"/>
              <a:t>(BRUG SHIFT-ENTER)</a:t>
            </a:r>
          </a:p>
        </p:txBody>
      </p:sp>
      <p:sp>
        <p:nvSpPr>
          <p:cNvPr id="8" name="Pladsholder til tekst 7">
            <a:extLst>
              <a:ext uri="{FF2B5EF4-FFF2-40B4-BE49-F238E27FC236}">
                <a16:creationId xmlns:a16="http://schemas.microsoft.com/office/drawing/2014/main" id="{45A356B6-F3BF-5445-A826-15B3BF69DB2B}"/>
              </a:ext>
            </a:extLst>
          </p:cNvPr>
          <p:cNvSpPr>
            <a:spLocks noGrp="1"/>
          </p:cNvSpPr>
          <p:nvPr>
            <p:ph type="body" sz="quarter" idx="11" hasCustomPrompt="1"/>
          </p:nvPr>
        </p:nvSpPr>
        <p:spPr>
          <a:xfrm>
            <a:off x="712788" y="1859356"/>
            <a:ext cx="5329666" cy="307373"/>
          </a:xfrm>
          <a:prstGeom prst="rect">
            <a:avLst/>
          </a:prstGeom>
        </p:spPr>
        <p:txBody>
          <a:bodyPr/>
          <a:lstStyle>
            <a:lvl1pPr marL="0" indent="0">
              <a:lnSpc>
                <a:spcPct val="100000"/>
              </a:lnSpc>
              <a:buNone/>
              <a:defRPr sz="1800" b="1" i="0" cap="all" baseline="0">
                <a:solidFill>
                  <a:schemeClr val="bg1"/>
                </a:solidFill>
                <a:latin typeface="Montserrat ExtraBold" panose="02000505000000020004" pitchFamily="2" charset="77"/>
              </a:defRPr>
            </a:lvl1pPr>
          </a:lstStyle>
          <a:p>
            <a:r>
              <a:rPr lang="da-DK" dirty="0"/>
              <a:t>TROMPET</a:t>
            </a:r>
          </a:p>
        </p:txBody>
      </p:sp>
      <p:sp>
        <p:nvSpPr>
          <p:cNvPr id="13" name="Pladsholder til tekst 3">
            <a:extLst>
              <a:ext uri="{FF2B5EF4-FFF2-40B4-BE49-F238E27FC236}">
                <a16:creationId xmlns:a16="http://schemas.microsoft.com/office/drawing/2014/main" id="{DB67B910-E66A-FC42-9C22-076E9C78994E}"/>
              </a:ext>
            </a:extLst>
          </p:cNvPr>
          <p:cNvSpPr>
            <a:spLocks noGrp="1"/>
          </p:cNvSpPr>
          <p:nvPr>
            <p:ph type="body" sz="quarter" idx="15" hasCustomPrompt="1"/>
          </p:nvPr>
        </p:nvSpPr>
        <p:spPr>
          <a:xfrm>
            <a:off x="8736496" y="6459831"/>
            <a:ext cx="3205832" cy="274434"/>
          </a:xfrm>
          <a:prstGeom prst="rect">
            <a:avLst/>
          </a:prstGeom>
          <a:noFill/>
        </p:spPr>
        <p:txBody>
          <a:bodyPr/>
          <a:lstStyle>
            <a:lvl1pPr marL="0" indent="0" algn="r">
              <a:buNone/>
              <a:defRPr lang="da-DK" sz="800" b="0" i="0" smtClean="0">
                <a:solidFill>
                  <a:schemeClr val="bg1"/>
                </a:solidFill>
                <a:effectLst/>
              </a:defRPr>
            </a:lvl1pPr>
          </a:lstStyle>
          <a:p>
            <a:r>
              <a:rPr lang="da-DK" dirty="0"/>
              <a:t>Fotokreditering </a:t>
            </a:r>
          </a:p>
        </p:txBody>
      </p:sp>
      <p:pic>
        <p:nvPicPr>
          <p:cNvPr id="4" name="Billede 3">
            <a:extLst>
              <a:ext uri="{FF2B5EF4-FFF2-40B4-BE49-F238E27FC236}">
                <a16:creationId xmlns:a16="http://schemas.microsoft.com/office/drawing/2014/main" id="{7143755C-CBAC-4E4E-A202-18ED800F3B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1803"/>
            <a:ext cx="1875600" cy="411090"/>
          </a:xfrm>
          <a:prstGeom prst="rect">
            <a:avLst/>
          </a:prstGeom>
        </p:spPr>
      </p:pic>
      <p:pic>
        <p:nvPicPr>
          <p:cNvPr id="7" name="Billede 6">
            <a:extLst>
              <a:ext uri="{FF2B5EF4-FFF2-40B4-BE49-F238E27FC236}">
                <a16:creationId xmlns:a16="http://schemas.microsoft.com/office/drawing/2014/main" id="{798F96F1-F4C6-45D4-AD39-E014541BAD53}"/>
              </a:ext>
            </a:extLst>
          </p:cNvPr>
          <p:cNvPicPr>
            <a:picLocks noChangeAspect="1"/>
          </p:cNvPicPr>
          <p:nvPr userDrawn="1"/>
        </p:nvPicPr>
        <p:blipFill>
          <a:blip r:embed="rId4"/>
          <a:stretch>
            <a:fillRect/>
          </a:stretch>
        </p:blipFill>
        <p:spPr>
          <a:xfrm>
            <a:off x="8075284" y="224948"/>
            <a:ext cx="4116716" cy="6218869"/>
          </a:xfrm>
          <a:prstGeom prst="rect">
            <a:avLst/>
          </a:prstGeom>
        </p:spPr>
      </p:pic>
    </p:spTree>
    <p:extLst>
      <p:ext uri="{BB962C8B-B14F-4D97-AF65-F5344CB8AC3E}">
        <p14:creationId xmlns:p14="http://schemas.microsoft.com/office/powerpoint/2010/main" val="1341167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 - SmartArt">
    <p:spTree>
      <p:nvGrpSpPr>
        <p:cNvPr id="1" name=""/>
        <p:cNvGrpSpPr/>
        <p:nvPr/>
      </p:nvGrpSpPr>
      <p:grpSpPr>
        <a:xfrm>
          <a:off x="0" y="0"/>
          <a:ext cx="0" cy="0"/>
          <a:chOff x="0" y="0"/>
          <a:chExt cx="0" cy="0"/>
        </a:xfrm>
      </p:grpSpPr>
      <p:sp>
        <p:nvSpPr>
          <p:cNvPr id="9" name="Pladsholder til billede 3">
            <a:extLst>
              <a:ext uri="{FF2B5EF4-FFF2-40B4-BE49-F238E27FC236}">
                <a16:creationId xmlns:a16="http://schemas.microsoft.com/office/drawing/2014/main" id="{704E8A4A-DA80-E149-B50A-66E882251697}"/>
              </a:ext>
            </a:extLst>
          </p:cNvPr>
          <p:cNvSpPr>
            <a:spLocks noGrp="1"/>
          </p:cNvSpPr>
          <p:nvPr>
            <p:ph type="pic" sz="quarter" idx="17"/>
          </p:nvPr>
        </p:nvSpPr>
        <p:spPr>
          <a:xfrm>
            <a:off x="4352925" y="0"/>
            <a:ext cx="7839075" cy="6858000"/>
          </a:xfrm>
          <a:prstGeom prst="rect">
            <a:avLst/>
          </a:prstGeom>
          <a:solidFill>
            <a:schemeClr val="bg2"/>
          </a:solidFill>
        </p:spPr>
        <p:txBody>
          <a:bodyPr/>
          <a:lstStyle/>
          <a:p>
            <a:endParaRPr lang="da-DK" dirty="0"/>
          </a:p>
        </p:txBody>
      </p:sp>
      <p:sp>
        <p:nvSpPr>
          <p:cNvPr id="4" name="Pladsholder til SmartArt 3">
            <a:extLst>
              <a:ext uri="{FF2B5EF4-FFF2-40B4-BE49-F238E27FC236}">
                <a16:creationId xmlns:a16="http://schemas.microsoft.com/office/drawing/2014/main" id="{128B1D97-F37C-3343-B59B-60446E5C2276}"/>
              </a:ext>
            </a:extLst>
          </p:cNvPr>
          <p:cNvSpPr>
            <a:spLocks noGrp="1"/>
          </p:cNvSpPr>
          <p:nvPr>
            <p:ph type="dgm" sz="quarter" idx="15"/>
          </p:nvPr>
        </p:nvSpPr>
        <p:spPr>
          <a:xfrm>
            <a:off x="4850296" y="781050"/>
            <a:ext cx="6908317" cy="5689600"/>
          </a:xfrm>
          <a:prstGeom prst="rect">
            <a:avLst/>
          </a:prstGeom>
        </p:spPr>
        <p:txBody>
          <a:bodyPr/>
          <a:lstStyle/>
          <a:p>
            <a:endParaRPr lang="da-DK"/>
          </a:p>
        </p:txBody>
      </p:sp>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2920959" cy="1233940"/>
          </a:xfrm>
          <a:prstGeom prst="rect">
            <a:avLst/>
          </a:prstGeom>
        </p:spPr>
        <p:txBody>
          <a:bodyPr/>
          <a:lstStyle>
            <a:lvl1pPr marL="0" indent="0">
              <a:lnSpc>
                <a:spcPts val="2600"/>
              </a:lnSpc>
              <a:spcBef>
                <a:spcPts val="0"/>
              </a:spcBef>
              <a:buNone/>
              <a:defRPr sz="2400" b="1" i="0" cap="all" baseline="0">
                <a:solidFill>
                  <a:schemeClr val="tx2"/>
                </a:solidFill>
                <a:latin typeface="Montserrat Black" panose="02000505000000020004" pitchFamily="2" charset="77"/>
              </a:defRPr>
            </a:lvl1pPr>
          </a:lstStyle>
          <a:p>
            <a:r>
              <a:rPr lang="da-DK" dirty="0"/>
              <a:t>OVERSKRIFT </a:t>
            </a:r>
            <a:br>
              <a:rPr lang="da-DK" dirty="0"/>
            </a:br>
            <a:r>
              <a:rPr lang="da-DK" dirty="0"/>
              <a:t>TIL</a:t>
            </a:r>
            <a:br>
              <a:rPr lang="da-DK" dirty="0"/>
            </a:br>
            <a:r>
              <a:rPr lang="da-DK" dirty="0"/>
              <a:t>1/3 SPALTE</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7" name="Pladsholder til tekst 2">
            <a:extLst>
              <a:ext uri="{FF2B5EF4-FFF2-40B4-BE49-F238E27FC236}">
                <a16:creationId xmlns:a16="http://schemas.microsoft.com/office/drawing/2014/main" id="{BFC37826-B570-5844-BA7C-D092A5CC4ADA}"/>
              </a:ext>
            </a:extLst>
          </p:cNvPr>
          <p:cNvSpPr>
            <a:spLocks noGrp="1"/>
          </p:cNvSpPr>
          <p:nvPr>
            <p:ph type="body" sz="quarter" idx="11" hasCustomPrompt="1"/>
          </p:nvPr>
        </p:nvSpPr>
        <p:spPr>
          <a:xfrm>
            <a:off x="712788" y="2079011"/>
            <a:ext cx="2920959" cy="3625103"/>
          </a:xfrm>
          <a:prstGeom prst="rect">
            <a:avLst/>
          </a:prstGeom>
        </p:spPr>
        <p:txBody>
          <a:bodyPr/>
          <a:lstStyle>
            <a:lvl1pPr marL="0" indent="0">
              <a:lnSpc>
                <a:spcPts val="1680"/>
              </a:lnSpc>
              <a:buNone/>
              <a:defRPr sz="1200" b="0" i="0">
                <a:solidFill>
                  <a:schemeClr val="tx1"/>
                </a:solidFill>
                <a:latin typeface="Montserrat Light" pitchFamily="2" charset="77"/>
              </a:defRPr>
            </a:lvl1pPr>
          </a:lstStyle>
          <a:p>
            <a:r>
              <a:rPr lang="da-DK" dirty="0" err="1"/>
              <a:t>Lorem</a:t>
            </a:r>
            <a:r>
              <a:rPr lang="da-DK" dirty="0"/>
              <a:t> </a:t>
            </a:r>
            <a:r>
              <a:rPr lang="da-DK" dirty="0" err="1"/>
              <a:t>Ipsum</a:t>
            </a:r>
            <a:r>
              <a:rPr lang="da-DK" dirty="0"/>
              <a:t> er ganske enkelt fyldtekst fra print- og typografi-industrien. </a:t>
            </a:r>
            <a:r>
              <a:rPr lang="da-DK" dirty="0" err="1"/>
              <a:t>Lorem</a:t>
            </a:r>
            <a:r>
              <a:rPr lang="da-DK" dirty="0"/>
              <a:t> </a:t>
            </a:r>
            <a:r>
              <a:rPr lang="da-DK" dirty="0" err="1"/>
              <a:t>Ipsum</a:t>
            </a:r>
            <a:r>
              <a:rPr lang="da-DK" dirty="0"/>
              <a:t> har været standard fyldtekst siden 1500-tallet, hvor en ukendt trykker sammensatte en tilfældig spalte for at trykke en bog til sammenligning af forskellige skrifttyper.</a:t>
            </a:r>
          </a:p>
          <a:p>
            <a:endParaRPr lang="da-DK" dirty="0"/>
          </a:p>
        </p:txBody>
      </p:sp>
    </p:spTree>
    <p:extLst>
      <p:ext uri="{BB962C8B-B14F-4D97-AF65-F5344CB8AC3E}">
        <p14:creationId xmlns:p14="http://schemas.microsoft.com/office/powerpoint/2010/main" val="3555726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 Diagram">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2920959" cy="1233940"/>
          </a:xfrm>
          <a:prstGeom prst="rect">
            <a:avLst/>
          </a:prstGeom>
        </p:spPr>
        <p:txBody>
          <a:bodyPr/>
          <a:lstStyle>
            <a:lvl1pPr marL="0" indent="0">
              <a:lnSpc>
                <a:spcPts val="2600"/>
              </a:lnSpc>
              <a:spcBef>
                <a:spcPts val="0"/>
              </a:spcBef>
              <a:buNone/>
              <a:defRPr sz="2400" b="1" i="0" cap="all" baseline="0">
                <a:solidFill>
                  <a:schemeClr val="tx2"/>
                </a:solidFill>
                <a:latin typeface="Montserrat Black" panose="02000505000000020004" pitchFamily="2" charset="77"/>
              </a:defRPr>
            </a:lvl1pPr>
          </a:lstStyle>
          <a:p>
            <a:r>
              <a:rPr lang="da-DK" dirty="0"/>
              <a:t>OVERSKRIFT </a:t>
            </a:r>
            <a:br>
              <a:rPr lang="da-DK" dirty="0"/>
            </a:br>
            <a:r>
              <a:rPr lang="da-DK" dirty="0"/>
              <a:t>TIL</a:t>
            </a:r>
            <a:br>
              <a:rPr lang="da-DK" dirty="0"/>
            </a:br>
            <a:r>
              <a:rPr lang="da-DK" dirty="0"/>
              <a:t>1/3 SPALTE</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4" name="Pladsholder til diagram 3">
            <a:extLst>
              <a:ext uri="{FF2B5EF4-FFF2-40B4-BE49-F238E27FC236}">
                <a16:creationId xmlns:a16="http://schemas.microsoft.com/office/drawing/2014/main" id="{CD84A687-FEE9-D14A-8FAB-C4117908F412}"/>
              </a:ext>
            </a:extLst>
          </p:cNvPr>
          <p:cNvSpPr>
            <a:spLocks noGrp="1"/>
          </p:cNvSpPr>
          <p:nvPr>
            <p:ph type="chart" sz="quarter" idx="13"/>
          </p:nvPr>
        </p:nvSpPr>
        <p:spPr>
          <a:xfrm>
            <a:off x="3970338" y="781050"/>
            <a:ext cx="7799387" cy="5659438"/>
          </a:xfrm>
          <a:prstGeom prst="rect">
            <a:avLst/>
          </a:prstGeom>
        </p:spPr>
        <p:txBody>
          <a:bodyPr/>
          <a:lstStyle/>
          <a:p>
            <a:endParaRPr lang="da-DK"/>
          </a:p>
        </p:txBody>
      </p:sp>
      <p:sp>
        <p:nvSpPr>
          <p:cNvPr id="10" name="Pladsholder til tekst 2">
            <a:extLst>
              <a:ext uri="{FF2B5EF4-FFF2-40B4-BE49-F238E27FC236}">
                <a16:creationId xmlns:a16="http://schemas.microsoft.com/office/drawing/2014/main" id="{EB719552-5BFD-7B4F-A609-18A304232159}"/>
              </a:ext>
            </a:extLst>
          </p:cNvPr>
          <p:cNvSpPr>
            <a:spLocks noGrp="1"/>
          </p:cNvSpPr>
          <p:nvPr>
            <p:ph type="body" sz="quarter" idx="11" hasCustomPrompt="1"/>
          </p:nvPr>
        </p:nvSpPr>
        <p:spPr>
          <a:xfrm>
            <a:off x="712788" y="2079011"/>
            <a:ext cx="2920959" cy="3625103"/>
          </a:xfrm>
          <a:prstGeom prst="rect">
            <a:avLst/>
          </a:prstGeom>
        </p:spPr>
        <p:txBody>
          <a:bodyPr/>
          <a:lstStyle>
            <a:lvl1pPr marL="0" indent="0">
              <a:lnSpc>
                <a:spcPts val="1680"/>
              </a:lnSpc>
              <a:buNone/>
              <a:defRPr sz="1200" b="0" i="0">
                <a:solidFill>
                  <a:schemeClr val="tx1"/>
                </a:solidFill>
                <a:latin typeface="Montserrat Light" pitchFamily="2" charset="77"/>
              </a:defRPr>
            </a:lvl1pPr>
          </a:lstStyle>
          <a:p>
            <a:r>
              <a:rPr lang="da-DK" dirty="0" err="1"/>
              <a:t>Lorem</a:t>
            </a:r>
            <a:r>
              <a:rPr lang="da-DK" dirty="0"/>
              <a:t> </a:t>
            </a:r>
            <a:r>
              <a:rPr lang="da-DK" dirty="0" err="1"/>
              <a:t>Ipsum</a:t>
            </a:r>
            <a:r>
              <a:rPr lang="da-DK" dirty="0"/>
              <a:t> er ganske enkelt fyldtekst fra print- og typografi-industrien. </a:t>
            </a:r>
            <a:r>
              <a:rPr lang="da-DK" dirty="0" err="1"/>
              <a:t>Lorem</a:t>
            </a:r>
            <a:r>
              <a:rPr lang="da-DK" dirty="0"/>
              <a:t> </a:t>
            </a:r>
            <a:r>
              <a:rPr lang="da-DK" dirty="0" err="1"/>
              <a:t>Ipsum</a:t>
            </a:r>
            <a:r>
              <a:rPr lang="da-DK" dirty="0"/>
              <a:t> har været standard fyldtekst siden 1500-tallet, hvor en ukendt trykker sammensatte en tilfældig spalte for at trykke en bog til sammenligning af forskellige skrifttyper.</a:t>
            </a:r>
          </a:p>
          <a:p>
            <a:endParaRPr lang="da-DK" dirty="0"/>
          </a:p>
        </p:txBody>
      </p:sp>
    </p:spTree>
    <p:extLst>
      <p:ext uri="{BB962C8B-B14F-4D97-AF65-F5344CB8AC3E}">
        <p14:creationId xmlns:p14="http://schemas.microsoft.com/office/powerpoint/2010/main" val="52418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 - Tabel">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2920959" cy="1233940"/>
          </a:xfrm>
          <a:prstGeom prst="rect">
            <a:avLst/>
          </a:prstGeom>
        </p:spPr>
        <p:txBody>
          <a:bodyPr/>
          <a:lstStyle>
            <a:lvl1pPr marL="0" indent="0">
              <a:lnSpc>
                <a:spcPts val="2600"/>
              </a:lnSpc>
              <a:spcBef>
                <a:spcPts val="0"/>
              </a:spcBef>
              <a:buNone/>
              <a:defRPr sz="2400" b="1" i="0" cap="all" baseline="0">
                <a:solidFill>
                  <a:schemeClr val="tx2"/>
                </a:solidFill>
                <a:latin typeface="Montserrat Black" panose="02000505000000020004" pitchFamily="2" charset="77"/>
              </a:defRPr>
            </a:lvl1pPr>
          </a:lstStyle>
          <a:p>
            <a:r>
              <a:rPr lang="da-DK" dirty="0"/>
              <a:t>OVERSKRIFT </a:t>
            </a:r>
            <a:br>
              <a:rPr lang="da-DK" dirty="0"/>
            </a:br>
            <a:r>
              <a:rPr lang="da-DK" dirty="0"/>
              <a:t>TIL</a:t>
            </a:r>
            <a:br>
              <a:rPr lang="da-DK" dirty="0"/>
            </a:br>
            <a:r>
              <a:rPr lang="da-DK" dirty="0"/>
              <a:t>1/3 SPALTE</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7" name="Pladsholder til tekst 2">
            <a:extLst>
              <a:ext uri="{FF2B5EF4-FFF2-40B4-BE49-F238E27FC236}">
                <a16:creationId xmlns:a16="http://schemas.microsoft.com/office/drawing/2014/main" id="{BFC37826-B570-5844-BA7C-D092A5CC4ADA}"/>
              </a:ext>
            </a:extLst>
          </p:cNvPr>
          <p:cNvSpPr>
            <a:spLocks noGrp="1"/>
          </p:cNvSpPr>
          <p:nvPr>
            <p:ph type="body" sz="quarter" idx="11" hasCustomPrompt="1"/>
          </p:nvPr>
        </p:nvSpPr>
        <p:spPr>
          <a:xfrm>
            <a:off x="712788" y="2079011"/>
            <a:ext cx="2920959" cy="3625103"/>
          </a:xfrm>
          <a:prstGeom prst="rect">
            <a:avLst/>
          </a:prstGeom>
        </p:spPr>
        <p:txBody>
          <a:bodyPr/>
          <a:lstStyle>
            <a:lvl1pPr marL="0" indent="0">
              <a:lnSpc>
                <a:spcPts val="1680"/>
              </a:lnSpc>
              <a:buNone/>
              <a:defRPr sz="1200" b="0" i="0">
                <a:solidFill>
                  <a:schemeClr val="tx1"/>
                </a:solidFill>
                <a:latin typeface="Montserrat Light" pitchFamily="2" charset="77"/>
              </a:defRPr>
            </a:lvl1pPr>
          </a:lstStyle>
          <a:p>
            <a:r>
              <a:rPr lang="da-DK" dirty="0" err="1"/>
              <a:t>Lorem</a:t>
            </a:r>
            <a:r>
              <a:rPr lang="da-DK" dirty="0"/>
              <a:t> </a:t>
            </a:r>
            <a:r>
              <a:rPr lang="da-DK" dirty="0" err="1"/>
              <a:t>Ipsum</a:t>
            </a:r>
            <a:r>
              <a:rPr lang="da-DK" dirty="0"/>
              <a:t> er ganske enkelt fyldtekst fra print- og typografi-industrien. </a:t>
            </a:r>
            <a:r>
              <a:rPr lang="da-DK" dirty="0" err="1"/>
              <a:t>Lorem</a:t>
            </a:r>
            <a:r>
              <a:rPr lang="da-DK" dirty="0"/>
              <a:t> </a:t>
            </a:r>
            <a:r>
              <a:rPr lang="da-DK" dirty="0" err="1"/>
              <a:t>Ipsum</a:t>
            </a:r>
            <a:r>
              <a:rPr lang="da-DK" dirty="0"/>
              <a:t> har været standard fyldtekst siden 1500-tallet, hvor en ukendt trykker sammensatte en tilfældig spalte for at trykke en bog til sammenligning af forskellige skrifttyper.</a:t>
            </a:r>
          </a:p>
          <a:p>
            <a:endParaRPr lang="da-DK" dirty="0"/>
          </a:p>
        </p:txBody>
      </p:sp>
      <p:sp>
        <p:nvSpPr>
          <p:cNvPr id="3" name="Pladsholder til tabel 2">
            <a:extLst>
              <a:ext uri="{FF2B5EF4-FFF2-40B4-BE49-F238E27FC236}">
                <a16:creationId xmlns:a16="http://schemas.microsoft.com/office/drawing/2014/main" id="{F448E83E-DC8E-AA4C-B500-332B70753FC0}"/>
              </a:ext>
            </a:extLst>
          </p:cNvPr>
          <p:cNvSpPr>
            <a:spLocks noGrp="1"/>
          </p:cNvSpPr>
          <p:nvPr>
            <p:ph type="tbl" sz="quarter" idx="14"/>
          </p:nvPr>
        </p:nvSpPr>
        <p:spPr>
          <a:xfrm>
            <a:off x="3965989" y="777507"/>
            <a:ext cx="7792002" cy="5680075"/>
          </a:xfrm>
          <a:prstGeom prst="rect">
            <a:avLst/>
          </a:prstGeom>
        </p:spPr>
        <p:txBody>
          <a:bodyPr/>
          <a:lstStyle/>
          <a:p>
            <a:endParaRPr lang="da-DK"/>
          </a:p>
        </p:txBody>
      </p:sp>
    </p:spTree>
    <p:extLst>
      <p:ext uri="{BB962C8B-B14F-4D97-AF65-F5344CB8AC3E}">
        <p14:creationId xmlns:p14="http://schemas.microsoft.com/office/powerpoint/2010/main" val="1896039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 - Statement / Bille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Pladsholder til tekst 7">
            <a:extLst>
              <a:ext uri="{FF2B5EF4-FFF2-40B4-BE49-F238E27FC236}">
                <a16:creationId xmlns:a16="http://schemas.microsoft.com/office/drawing/2014/main" id="{61976399-6CD9-0D43-9A05-47C65CFB64A8}"/>
              </a:ext>
            </a:extLst>
          </p:cNvPr>
          <p:cNvSpPr>
            <a:spLocks noGrp="1"/>
          </p:cNvSpPr>
          <p:nvPr>
            <p:ph type="body" sz="quarter" idx="10" hasCustomPrompt="1"/>
          </p:nvPr>
        </p:nvSpPr>
        <p:spPr>
          <a:xfrm>
            <a:off x="712786" y="2399711"/>
            <a:ext cx="10118499" cy="2683917"/>
          </a:xfrm>
          <a:prstGeom prst="rect">
            <a:avLst/>
          </a:prstGeom>
        </p:spPr>
        <p:txBody>
          <a:bodyPr/>
          <a:lstStyle>
            <a:lvl1pPr marL="0" indent="0">
              <a:lnSpc>
                <a:spcPts val="3400"/>
              </a:lnSpc>
              <a:buNone/>
              <a:defRPr sz="3200" b="0" i="0" cap="none" baseline="0">
                <a:solidFill>
                  <a:schemeClr val="bg1"/>
                </a:solidFill>
                <a:latin typeface="Montserrat Black" panose="02000505000000020004" pitchFamily="2" charset="77"/>
              </a:defRPr>
            </a:lvl1pPr>
          </a:lstStyle>
          <a:p>
            <a:r>
              <a:rPr lang="da-DK" dirty="0"/>
              <a:t>”Statement i hvid </a:t>
            </a:r>
            <a:br>
              <a:rPr lang="da-DK" dirty="0"/>
            </a:br>
            <a:r>
              <a:rPr lang="da-DK" dirty="0"/>
              <a:t>eller grøn tekst”</a:t>
            </a:r>
          </a:p>
        </p:txBody>
      </p:sp>
      <p:sp>
        <p:nvSpPr>
          <p:cNvPr id="13" name="Pladsholder til tekst 3">
            <a:extLst>
              <a:ext uri="{FF2B5EF4-FFF2-40B4-BE49-F238E27FC236}">
                <a16:creationId xmlns:a16="http://schemas.microsoft.com/office/drawing/2014/main" id="{B1EA0E89-45F6-F84F-AA40-853C3C623EBE}"/>
              </a:ext>
            </a:extLst>
          </p:cNvPr>
          <p:cNvSpPr>
            <a:spLocks noGrp="1"/>
          </p:cNvSpPr>
          <p:nvPr>
            <p:ph type="body" sz="quarter" idx="15" hasCustomPrompt="1"/>
          </p:nvPr>
        </p:nvSpPr>
        <p:spPr>
          <a:xfrm>
            <a:off x="8736496" y="6459831"/>
            <a:ext cx="3205832" cy="274434"/>
          </a:xfrm>
          <a:prstGeom prst="rect">
            <a:avLst/>
          </a:prstGeom>
          <a:noFill/>
        </p:spPr>
        <p:txBody>
          <a:bodyPr/>
          <a:lstStyle>
            <a:lvl1pPr marL="0" indent="0" algn="r">
              <a:buNone/>
              <a:defRPr lang="da-DK" sz="800" b="0" i="0" smtClean="0">
                <a:solidFill>
                  <a:schemeClr val="bg1"/>
                </a:solidFill>
                <a:effectLst/>
              </a:defRPr>
            </a:lvl1pPr>
          </a:lstStyle>
          <a:p>
            <a:r>
              <a:rPr lang="da-DK" dirty="0"/>
              <a:t>Fotokreditering </a:t>
            </a:r>
          </a:p>
        </p:txBody>
      </p:sp>
      <p:pic>
        <p:nvPicPr>
          <p:cNvPr id="5" name="Billede 4">
            <a:extLst>
              <a:ext uri="{FF2B5EF4-FFF2-40B4-BE49-F238E27FC236}">
                <a16:creationId xmlns:a16="http://schemas.microsoft.com/office/drawing/2014/main" id="{B151CFFD-DD32-694D-AE17-EF38E72741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1803"/>
            <a:ext cx="1875600" cy="411090"/>
          </a:xfrm>
          <a:prstGeom prst="rect">
            <a:avLst/>
          </a:prstGeom>
        </p:spPr>
      </p:pic>
    </p:spTree>
    <p:extLst>
      <p:ext uri="{BB962C8B-B14F-4D97-AF65-F5344CB8AC3E}">
        <p14:creationId xmlns:p14="http://schemas.microsoft.com/office/powerpoint/2010/main" val="529747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 - Statement / Grøn">
    <p:bg>
      <p:bgPr>
        <a:solidFill>
          <a:schemeClr val="tx2"/>
        </a:solidFill>
        <a:effectLst/>
      </p:bgPr>
    </p:bg>
    <p:spTree>
      <p:nvGrpSpPr>
        <p:cNvPr id="1" name=""/>
        <p:cNvGrpSpPr/>
        <p:nvPr/>
      </p:nvGrpSpPr>
      <p:grpSpPr>
        <a:xfrm>
          <a:off x="0" y="0"/>
          <a:ext cx="0" cy="0"/>
          <a:chOff x="0" y="0"/>
          <a:chExt cx="0" cy="0"/>
        </a:xfrm>
      </p:grpSpPr>
      <p:sp>
        <p:nvSpPr>
          <p:cNvPr id="10" name="Pladsholder til tekst 7">
            <a:extLst>
              <a:ext uri="{FF2B5EF4-FFF2-40B4-BE49-F238E27FC236}">
                <a16:creationId xmlns:a16="http://schemas.microsoft.com/office/drawing/2014/main" id="{61976399-6CD9-0D43-9A05-47C65CFB64A8}"/>
              </a:ext>
            </a:extLst>
          </p:cNvPr>
          <p:cNvSpPr>
            <a:spLocks noGrp="1"/>
          </p:cNvSpPr>
          <p:nvPr>
            <p:ph type="body" sz="quarter" idx="10" hasCustomPrompt="1"/>
          </p:nvPr>
        </p:nvSpPr>
        <p:spPr>
          <a:xfrm>
            <a:off x="712786" y="2399711"/>
            <a:ext cx="10118499" cy="2683917"/>
          </a:xfrm>
          <a:prstGeom prst="rect">
            <a:avLst/>
          </a:prstGeom>
        </p:spPr>
        <p:txBody>
          <a:bodyPr/>
          <a:lstStyle>
            <a:lvl1pPr marL="0" indent="0">
              <a:lnSpc>
                <a:spcPts val="3400"/>
              </a:lnSpc>
              <a:buNone/>
              <a:defRPr sz="3200" b="0" i="0" cap="none" baseline="0">
                <a:solidFill>
                  <a:schemeClr val="bg2"/>
                </a:solidFill>
                <a:latin typeface="Montserrat Black" panose="02000505000000020004" pitchFamily="2" charset="77"/>
              </a:defRPr>
            </a:lvl1pPr>
          </a:lstStyle>
          <a:p>
            <a:r>
              <a:rPr lang="da-DK" dirty="0"/>
              <a:t>”Statement i hvid </a:t>
            </a:r>
            <a:br>
              <a:rPr lang="da-DK" dirty="0"/>
            </a:br>
            <a:r>
              <a:rPr lang="da-DK" dirty="0"/>
              <a:t>eller grøn tekst”</a:t>
            </a:r>
          </a:p>
        </p:txBody>
      </p:sp>
      <p:sp>
        <p:nvSpPr>
          <p:cNvPr id="13" name="Pladsholder til tekst 3">
            <a:extLst>
              <a:ext uri="{FF2B5EF4-FFF2-40B4-BE49-F238E27FC236}">
                <a16:creationId xmlns:a16="http://schemas.microsoft.com/office/drawing/2014/main" id="{B1EA0E89-45F6-F84F-AA40-853C3C623EBE}"/>
              </a:ext>
            </a:extLst>
          </p:cNvPr>
          <p:cNvSpPr>
            <a:spLocks noGrp="1"/>
          </p:cNvSpPr>
          <p:nvPr>
            <p:ph type="body" sz="quarter" idx="15" hasCustomPrompt="1"/>
          </p:nvPr>
        </p:nvSpPr>
        <p:spPr>
          <a:xfrm>
            <a:off x="8736496" y="6459831"/>
            <a:ext cx="3205832" cy="274434"/>
          </a:xfrm>
          <a:prstGeom prst="rect">
            <a:avLst/>
          </a:prstGeom>
          <a:noFill/>
        </p:spPr>
        <p:txBody>
          <a:bodyPr/>
          <a:lstStyle>
            <a:lvl1pPr marL="0" indent="0" algn="r">
              <a:buNone/>
              <a:defRPr lang="da-DK" sz="800" b="0" i="0" smtClean="0">
                <a:solidFill>
                  <a:schemeClr val="bg1"/>
                </a:solidFill>
                <a:effectLst/>
              </a:defRPr>
            </a:lvl1pPr>
          </a:lstStyle>
          <a:p>
            <a:r>
              <a:rPr lang="da-DK" dirty="0"/>
              <a:t>Fotokreditering </a:t>
            </a:r>
          </a:p>
        </p:txBody>
      </p:sp>
      <p:pic>
        <p:nvPicPr>
          <p:cNvPr id="5" name="Billede 4">
            <a:extLst>
              <a:ext uri="{FF2B5EF4-FFF2-40B4-BE49-F238E27FC236}">
                <a16:creationId xmlns:a16="http://schemas.microsoft.com/office/drawing/2014/main" id="{B151CFFD-DD32-694D-AE17-EF38E72741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1803"/>
            <a:ext cx="1875600" cy="411090"/>
          </a:xfrm>
          <a:prstGeom prst="rect">
            <a:avLst/>
          </a:prstGeom>
        </p:spPr>
      </p:pic>
    </p:spTree>
    <p:extLst>
      <p:ext uri="{BB962C8B-B14F-4D97-AF65-F5344CB8AC3E}">
        <p14:creationId xmlns:p14="http://schemas.microsoft.com/office/powerpoint/2010/main" val="2716553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 - Danmark Mørk">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5AF944F-E346-7C44-9E7B-425C00191E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5052745" cy="1491596"/>
          </a:xfrm>
          <a:prstGeom prst="rect">
            <a:avLst/>
          </a:prstGeom>
        </p:spPr>
        <p:txBody>
          <a:bodyPr/>
          <a:lstStyle>
            <a:lvl1pPr marL="0" indent="0">
              <a:lnSpc>
                <a:spcPts val="2600"/>
              </a:lnSpc>
              <a:buNone/>
              <a:defRPr sz="2400" b="1" i="0" cap="all" baseline="0">
                <a:solidFill>
                  <a:schemeClr val="tx2"/>
                </a:solidFill>
                <a:latin typeface="Montserrat Black" panose="02000505000000020004" pitchFamily="2" charset="77"/>
              </a:defRPr>
            </a:lvl1pPr>
          </a:lstStyle>
          <a:p>
            <a:r>
              <a:rPr lang="da-DK" dirty="0"/>
              <a:t>DANMARK</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Tree>
    <p:extLst>
      <p:ext uri="{BB962C8B-B14F-4D97-AF65-F5344CB8AC3E}">
        <p14:creationId xmlns:p14="http://schemas.microsoft.com/office/powerpoint/2010/main" val="3266659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 - Danmark Lys">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CEF917C6-F7CE-E840-84DE-4AFD55B110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5052745" cy="1491596"/>
          </a:xfrm>
          <a:prstGeom prst="rect">
            <a:avLst/>
          </a:prstGeom>
        </p:spPr>
        <p:txBody>
          <a:bodyPr/>
          <a:lstStyle>
            <a:lvl1pPr marL="0" indent="0">
              <a:lnSpc>
                <a:spcPts val="2600"/>
              </a:lnSpc>
              <a:buNone/>
              <a:defRPr sz="2400" b="1" i="0" cap="all" baseline="0">
                <a:solidFill>
                  <a:schemeClr val="tx2"/>
                </a:solidFill>
                <a:latin typeface="Montserrat Black" panose="02000505000000020004" pitchFamily="2" charset="77"/>
              </a:defRPr>
            </a:lvl1pPr>
          </a:lstStyle>
          <a:p>
            <a:r>
              <a:rPr lang="da-DK" dirty="0"/>
              <a:t>DANMARK</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Tree>
    <p:extLst>
      <p:ext uri="{BB962C8B-B14F-4D97-AF65-F5344CB8AC3E}">
        <p14:creationId xmlns:p14="http://schemas.microsoft.com/office/powerpoint/2010/main" val="2588750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 - Nordtyskland">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5052745" cy="1491596"/>
          </a:xfrm>
          <a:prstGeom prst="rect">
            <a:avLst/>
          </a:prstGeom>
        </p:spPr>
        <p:txBody>
          <a:bodyPr/>
          <a:lstStyle>
            <a:lvl1pPr marL="0" indent="0">
              <a:lnSpc>
                <a:spcPts val="2600"/>
              </a:lnSpc>
              <a:buNone/>
              <a:defRPr sz="2400" b="1" i="0" cap="all" baseline="0">
                <a:solidFill>
                  <a:schemeClr val="tx2"/>
                </a:solidFill>
                <a:latin typeface="Montserrat Black" panose="02000505000000020004" pitchFamily="2" charset="77"/>
              </a:defRPr>
            </a:lvl1pPr>
          </a:lstStyle>
          <a:p>
            <a:r>
              <a:rPr lang="da-DK" dirty="0"/>
              <a:t>NORDTYSKLAND</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Tree>
    <p:extLst>
      <p:ext uri="{BB962C8B-B14F-4D97-AF65-F5344CB8AC3E}">
        <p14:creationId xmlns:p14="http://schemas.microsoft.com/office/powerpoint/2010/main" val="3804465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 - Skandinavien">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F05BEAA-3993-524A-81EA-62FA64B863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5052745" cy="1491596"/>
          </a:xfrm>
          <a:prstGeom prst="rect">
            <a:avLst/>
          </a:prstGeom>
        </p:spPr>
        <p:txBody>
          <a:bodyPr/>
          <a:lstStyle>
            <a:lvl1pPr marL="0" indent="0">
              <a:lnSpc>
                <a:spcPts val="2600"/>
              </a:lnSpc>
              <a:buNone/>
              <a:defRPr sz="2400" b="1" i="0" cap="all" baseline="0">
                <a:solidFill>
                  <a:schemeClr val="tx2"/>
                </a:solidFill>
                <a:latin typeface="Montserrat Black" panose="02000505000000020004" pitchFamily="2" charset="77"/>
              </a:defRPr>
            </a:lvl1pPr>
          </a:lstStyle>
          <a:p>
            <a:r>
              <a:rPr lang="da-DK" dirty="0"/>
              <a:t>SKANDINAVIEN</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Tree>
    <p:extLst>
      <p:ext uri="{BB962C8B-B14F-4D97-AF65-F5344CB8AC3E}">
        <p14:creationId xmlns:p14="http://schemas.microsoft.com/office/powerpoint/2010/main" val="2913456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 - Nordeuropa">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2ABF5DE-75D7-5544-8926-7F03B0A4C7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5052745" cy="1491596"/>
          </a:xfrm>
          <a:prstGeom prst="rect">
            <a:avLst/>
          </a:prstGeom>
        </p:spPr>
        <p:txBody>
          <a:bodyPr/>
          <a:lstStyle>
            <a:lvl1pPr marL="0" indent="0">
              <a:lnSpc>
                <a:spcPts val="2600"/>
              </a:lnSpc>
              <a:buNone/>
              <a:defRPr sz="2400" b="1" i="0" cap="all" baseline="0">
                <a:solidFill>
                  <a:schemeClr val="tx2"/>
                </a:solidFill>
                <a:latin typeface="Montserrat Black" panose="02000505000000020004" pitchFamily="2" charset="77"/>
              </a:defRPr>
            </a:lvl1pPr>
          </a:lstStyle>
          <a:p>
            <a:r>
              <a:rPr lang="da-DK" dirty="0"/>
              <a:t>NORDEUROPA</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Tree>
    <p:extLst>
      <p:ext uri="{BB962C8B-B14F-4D97-AF65-F5344CB8AC3E}">
        <p14:creationId xmlns:p14="http://schemas.microsoft.com/office/powerpoint/2010/main" val="4781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1/1 Billede / Mørk Elem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Pladsholder til tekst 7">
            <a:extLst>
              <a:ext uri="{FF2B5EF4-FFF2-40B4-BE49-F238E27FC236}">
                <a16:creationId xmlns:a16="http://schemas.microsoft.com/office/drawing/2014/main" id="{DC888BA1-B853-594F-A9D1-2B09AFCB2452}"/>
              </a:ext>
            </a:extLst>
          </p:cNvPr>
          <p:cNvSpPr>
            <a:spLocks noGrp="1"/>
          </p:cNvSpPr>
          <p:nvPr>
            <p:ph type="body" sz="quarter" idx="10" hasCustomPrompt="1"/>
          </p:nvPr>
        </p:nvSpPr>
        <p:spPr>
          <a:xfrm>
            <a:off x="712788" y="2399712"/>
            <a:ext cx="5329666" cy="1491596"/>
          </a:xfrm>
          <a:prstGeom prst="rect">
            <a:avLst/>
          </a:prstGeom>
        </p:spPr>
        <p:txBody>
          <a:bodyPr/>
          <a:lstStyle>
            <a:lvl1pPr marL="0" indent="0">
              <a:lnSpc>
                <a:spcPts val="3400"/>
              </a:lnSpc>
              <a:spcBef>
                <a:spcPts val="0"/>
              </a:spcBef>
              <a:buNone/>
              <a:defRPr sz="3200" b="1" i="0" cap="all" baseline="0">
                <a:solidFill>
                  <a:schemeClr val="tx2"/>
                </a:solidFill>
                <a:latin typeface="Montserrat Black" panose="02000505000000020004" pitchFamily="2" charset="77"/>
              </a:defRPr>
            </a:lvl1pPr>
          </a:lstStyle>
          <a:p>
            <a:r>
              <a:rPr lang="da-DK" dirty="0"/>
              <a:t>OVERSKRIFT GRØN</a:t>
            </a:r>
            <a:br>
              <a:rPr lang="da-DK" dirty="0"/>
            </a:br>
            <a:r>
              <a:rPr lang="da-DK" dirty="0"/>
              <a:t>OVERSKRIFT GRØN</a:t>
            </a:r>
            <a:br>
              <a:rPr lang="da-DK" dirty="0"/>
            </a:br>
            <a:r>
              <a:rPr lang="da-DK" dirty="0"/>
              <a:t>(BRUG SHIFT-ENTER)</a:t>
            </a:r>
          </a:p>
        </p:txBody>
      </p:sp>
      <p:sp>
        <p:nvSpPr>
          <p:cNvPr id="8" name="Pladsholder til tekst 7">
            <a:extLst>
              <a:ext uri="{FF2B5EF4-FFF2-40B4-BE49-F238E27FC236}">
                <a16:creationId xmlns:a16="http://schemas.microsoft.com/office/drawing/2014/main" id="{45A356B6-F3BF-5445-A826-15B3BF69DB2B}"/>
              </a:ext>
            </a:extLst>
          </p:cNvPr>
          <p:cNvSpPr>
            <a:spLocks noGrp="1"/>
          </p:cNvSpPr>
          <p:nvPr>
            <p:ph type="body" sz="quarter" idx="11" hasCustomPrompt="1"/>
          </p:nvPr>
        </p:nvSpPr>
        <p:spPr>
          <a:xfrm>
            <a:off x="712788" y="1859356"/>
            <a:ext cx="5329666" cy="307373"/>
          </a:xfrm>
          <a:prstGeom prst="rect">
            <a:avLst/>
          </a:prstGeom>
        </p:spPr>
        <p:txBody>
          <a:bodyPr/>
          <a:lstStyle>
            <a:lvl1pPr marL="0" indent="0">
              <a:lnSpc>
                <a:spcPct val="100000"/>
              </a:lnSpc>
              <a:buNone/>
              <a:defRPr sz="1800" b="1" i="0" cap="all" baseline="0">
                <a:solidFill>
                  <a:schemeClr val="bg1"/>
                </a:solidFill>
                <a:latin typeface="Montserrat ExtraBold" panose="02000505000000020004" pitchFamily="2" charset="77"/>
              </a:defRPr>
            </a:lvl1pPr>
          </a:lstStyle>
          <a:p>
            <a:r>
              <a:rPr lang="da-DK" dirty="0"/>
              <a:t>TROMPET</a:t>
            </a:r>
          </a:p>
        </p:txBody>
      </p:sp>
      <p:sp>
        <p:nvSpPr>
          <p:cNvPr id="18" name="Pladsholder til tekst 3">
            <a:extLst>
              <a:ext uri="{FF2B5EF4-FFF2-40B4-BE49-F238E27FC236}">
                <a16:creationId xmlns:a16="http://schemas.microsoft.com/office/drawing/2014/main" id="{59EA39D7-FC08-D44F-8F8F-AC78151AD885}"/>
              </a:ext>
            </a:extLst>
          </p:cNvPr>
          <p:cNvSpPr>
            <a:spLocks noGrp="1"/>
          </p:cNvSpPr>
          <p:nvPr>
            <p:ph type="body" sz="quarter" idx="15" hasCustomPrompt="1"/>
          </p:nvPr>
        </p:nvSpPr>
        <p:spPr>
          <a:xfrm>
            <a:off x="8736496" y="6459831"/>
            <a:ext cx="3205832" cy="274434"/>
          </a:xfrm>
          <a:prstGeom prst="rect">
            <a:avLst/>
          </a:prstGeom>
          <a:noFill/>
        </p:spPr>
        <p:txBody>
          <a:bodyPr/>
          <a:lstStyle>
            <a:lvl1pPr marL="0" indent="0" algn="r">
              <a:buNone/>
              <a:defRPr lang="da-DK" sz="800" b="0" i="0" smtClean="0">
                <a:solidFill>
                  <a:schemeClr val="bg1"/>
                </a:solidFill>
                <a:effectLst/>
              </a:defRPr>
            </a:lvl1pPr>
          </a:lstStyle>
          <a:p>
            <a:r>
              <a:rPr lang="da-DK" dirty="0"/>
              <a:t>Fotokreditering </a:t>
            </a:r>
          </a:p>
        </p:txBody>
      </p:sp>
      <p:pic>
        <p:nvPicPr>
          <p:cNvPr id="2" name="Billede 1">
            <a:extLst>
              <a:ext uri="{FF2B5EF4-FFF2-40B4-BE49-F238E27FC236}">
                <a16:creationId xmlns:a16="http://schemas.microsoft.com/office/drawing/2014/main" id="{A04AE820-3CBA-F045-8C92-2173574965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16484"/>
            <a:ext cx="1875600" cy="411090"/>
          </a:xfrm>
          <a:prstGeom prst="rect">
            <a:avLst/>
          </a:prstGeom>
        </p:spPr>
      </p:pic>
      <p:pic>
        <p:nvPicPr>
          <p:cNvPr id="7" name="Billede 6">
            <a:extLst>
              <a:ext uri="{FF2B5EF4-FFF2-40B4-BE49-F238E27FC236}">
                <a16:creationId xmlns:a16="http://schemas.microsoft.com/office/drawing/2014/main" id="{557F9E40-C835-49E7-A1D8-63BBD9603EF5}"/>
              </a:ext>
            </a:extLst>
          </p:cNvPr>
          <p:cNvPicPr>
            <a:picLocks noChangeAspect="1"/>
          </p:cNvPicPr>
          <p:nvPr userDrawn="1"/>
        </p:nvPicPr>
        <p:blipFill>
          <a:blip r:embed="rId4"/>
          <a:stretch>
            <a:fillRect/>
          </a:stretch>
        </p:blipFill>
        <p:spPr>
          <a:xfrm>
            <a:off x="8085087" y="224948"/>
            <a:ext cx="4106913" cy="6204060"/>
          </a:xfrm>
          <a:prstGeom prst="rect">
            <a:avLst/>
          </a:prstGeom>
        </p:spPr>
      </p:pic>
    </p:spTree>
    <p:extLst>
      <p:ext uri="{BB962C8B-B14F-4D97-AF65-F5344CB8AC3E}">
        <p14:creationId xmlns:p14="http://schemas.microsoft.com/office/powerpoint/2010/main" val="1527857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 - Europa">
    <p:spTree>
      <p:nvGrpSpPr>
        <p:cNvPr id="1" name=""/>
        <p:cNvGrpSpPr/>
        <p:nvPr/>
      </p:nvGrpSpPr>
      <p:grpSpPr>
        <a:xfrm>
          <a:off x="0" y="0"/>
          <a:ext cx="0" cy="0"/>
          <a:chOff x="0" y="0"/>
          <a:chExt cx="0" cy="0"/>
        </a:xfrm>
      </p:grpSpPr>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2" name="Rektangel 1">
            <a:extLst>
              <a:ext uri="{FF2B5EF4-FFF2-40B4-BE49-F238E27FC236}">
                <a16:creationId xmlns:a16="http://schemas.microsoft.com/office/drawing/2014/main" id="{B36D6F81-7952-49C8-8A05-41092B3D1C51}"/>
              </a:ext>
            </a:extLst>
          </p:cNvPr>
          <p:cNvSpPr/>
          <p:nvPr userDrawn="1"/>
        </p:nvSpPr>
        <p:spPr>
          <a:xfrm>
            <a:off x="4917203" y="0"/>
            <a:ext cx="3193576" cy="596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tx2"/>
                </a:solidFill>
              </a:ln>
            </a:endParaRPr>
          </a:p>
        </p:txBody>
      </p:sp>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9" y="780977"/>
            <a:ext cx="4545011" cy="1491596"/>
          </a:xfrm>
          <a:prstGeom prst="rect">
            <a:avLst/>
          </a:prstGeom>
        </p:spPr>
        <p:txBody>
          <a:bodyPr/>
          <a:lstStyle>
            <a:lvl1pPr marL="0" indent="0">
              <a:lnSpc>
                <a:spcPts val="2600"/>
              </a:lnSpc>
              <a:buNone/>
              <a:defRPr sz="2400" b="1" i="0" cap="all" baseline="0">
                <a:solidFill>
                  <a:schemeClr val="tx2"/>
                </a:solidFill>
                <a:latin typeface="Montserrat Black" panose="02000505000000020004" pitchFamily="2" charset="77"/>
              </a:defRPr>
            </a:lvl1pPr>
          </a:lstStyle>
          <a:p>
            <a:r>
              <a:rPr lang="da-DK" dirty="0"/>
              <a:t>EUROPA</a:t>
            </a:r>
          </a:p>
        </p:txBody>
      </p:sp>
      <p:pic>
        <p:nvPicPr>
          <p:cNvPr id="5" name="Billede 4">
            <a:extLst>
              <a:ext uri="{FF2B5EF4-FFF2-40B4-BE49-F238E27FC236}">
                <a16:creationId xmlns:a16="http://schemas.microsoft.com/office/drawing/2014/main" id="{A436E5EE-4053-416C-AF9B-7205957F464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6016752" y="0"/>
            <a:ext cx="6175248" cy="6858000"/>
          </a:xfrm>
          <a:prstGeom prst="rect">
            <a:avLst/>
          </a:prstGeom>
        </p:spPr>
      </p:pic>
      <p:sp>
        <p:nvSpPr>
          <p:cNvPr id="6" name="Rektangel 5">
            <a:extLst>
              <a:ext uri="{FF2B5EF4-FFF2-40B4-BE49-F238E27FC236}">
                <a16:creationId xmlns:a16="http://schemas.microsoft.com/office/drawing/2014/main" id="{E7E7E900-E2BC-4B08-A864-8A05CA8AB86E}"/>
              </a:ext>
            </a:extLst>
          </p:cNvPr>
          <p:cNvSpPr/>
          <p:nvPr userDrawn="1"/>
        </p:nvSpPr>
        <p:spPr>
          <a:xfrm>
            <a:off x="7715250" y="0"/>
            <a:ext cx="395529"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tx2"/>
                </a:solidFill>
              </a:ln>
            </a:endParaRPr>
          </a:p>
        </p:txBody>
      </p:sp>
    </p:spTree>
    <p:extLst>
      <p:ext uri="{BB962C8B-B14F-4D97-AF65-F5344CB8AC3E}">
        <p14:creationId xmlns:p14="http://schemas.microsoft.com/office/powerpoint/2010/main" val="2706012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 - Verden">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5052745" cy="1491596"/>
          </a:xfrm>
          <a:prstGeom prst="rect">
            <a:avLst/>
          </a:prstGeom>
        </p:spPr>
        <p:txBody>
          <a:bodyPr/>
          <a:lstStyle>
            <a:lvl1pPr marL="0" indent="0">
              <a:lnSpc>
                <a:spcPts val="2600"/>
              </a:lnSpc>
              <a:buNone/>
              <a:defRPr sz="2400" b="1" i="0" cap="all" baseline="0">
                <a:solidFill>
                  <a:schemeClr val="tx2"/>
                </a:solidFill>
                <a:latin typeface="Montserrat Black" panose="02000505000000020004" pitchFamily="2" charset="77"/>
              </a:defRPr>
            </a:lvl1pPr>
          </a:lstStyle>
          <a:p>
            <a:r>
              <a:rPr lang="da-DK" dirty="0"/>
              <a:t>VERDEN</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pic>
        <p:nvPicPr>
          <p:cNvPr id="2" name="Billede 1">
            <a:extLst>
              <a:ext uri="{FF2B5EF4-FFF2-40B4-BE49-F238E27FC236}">
                <a16:creationId xmlns:a16="http://schemas.microsoft.com/office/drawing/2014/main" id="{6743B751-0571-9049-A8CD-620571D3093F}"/>
              </a:ext>
            </a:extLst>
          </p:cNvPr>
          <p:cNvPicPr>
            <a:picLocks noChangeAspect="1"/>
          </p:cNvPicPr>
          <p:nvPr userDrawn="1"/>
        </p:nvPicPr>
        <p:blipFill>
          <a:blip r:embed="rId3"/>
          <a:stretch>
            <a:fillRect/>
          </a:stretch>
        </p:blipFill>
        <p:spPr>
          <a:xfrm>
            <a:off x="1285975" y="1463039"/>
            <a:ext cx="10132074" cy="4992616"/>
          </a:xfrm>
          <a:prstGeom prst="rect">
            <a:avLst/>
          </a:prstGeom>
        </p:spPr>
      </p:pic>
    </p:spTree>
    <p:extLst>
      <p:ext uri="{BB962C8B-B14F-4D97-AF65-F5344CB8AC3E}">
        <p14:creationId xmlns:p14="http://schemas.microsoft.com/office/powerpoint/2010/main" val="103990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1/1 Grø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55A74F4-A8ED-1847-B793-92F9B207B196}"/>
              </a:ext>
            </a:extLst>
          </p:cNvPr>
          <p:cNvSpPr/>
          <p:nvPr userDrawn="1"/>
        </p:nvSpPr>
        <p:spPr>
          <a:xfrm>
            <a:off x="0" y="0"/>
            <a:ext cx="12192000" cy="6858000"/>
          </a:xfrm>
          <a:prstGeom prst="rect">
            <a:avLst/>
          </a:prstGeom>
          <a:solidFill>
            <a:srgbClr val="00988F"/>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da-DK" dirty="0"/>
          </a:p>
        </p:txBody>
      </p:sp>
      <p:pic>
        <p:nvPicPr>
          <p:cNvPr id="3" name="Billede 2">
            <a:extLst>
              <a:ext uri="{FF2B5EF4-FFF2-40B4-BE49-F238E27FC236}">
                <a16:creationId xmlns:a16="http://schemas.microsoft.com/office/drawing/2014/main" id="{F1B4B482-243F-054D-B808-73364E58CA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406" y="5925344"/>
            <a:ext cx="1877331" cy="414809"/>
          </a:xfrm>
          <a:prstGeom prst="rect">
            <a:avLst/>
          </a:prstGeom>
        </p:spPr>
      </p:pic>
      <p:sp>
        <p:nvSpPr>
          <p:cNvPr id="6" name="Pladsholder til tekst 7">
            <a:extLst>
              <a:ext uri="{FF2B5EF4-FFF2-40B4-BE49-F238E27FC236}">
                <a16:creationId xmlns:a16="http://schemas.microsoft.com/office/drawing/2014/main" id="{742CBF67-65F0-EF4E-BE8A-BB03E296B52E}"/>
              </a:ext>
            </a:extLst>
          </p:cNvPr>
          <p:cNvSpPr>
            <a:spLocks noGrp="1"/>
          </p:cNvSpPr>
          <p:nvPr>
            <p:ph type="body" sz="quarter" idx="10" hasCustomPrompt="1"/>
          </p:nvPr>
        </p:nvSpPr>
        <p:spPr>
          <a:xfrm>
            <a:off x="712788" y="2399712"/>
            <a:ext cx="5329666" cy="1491596"/>
          </a:xfrm>
          <a:prstGeom prst="rect">
            <a:avLst/>
          </a:prstGeom>
        </p:spPr>
        <p:txBody>
          <a:bodyPr/>
          <a:lstStyle>
            <a:lvl1pPr marL="0" indent="0">
              <a:lnSpc>
                <a:spcPts val="3400"/>
              </a:lnSpc>
              <a:spcBef>
                <a:spcPts val="0"/>
              </a:spcBef>
              <a:buNone/>
              <a:defRPr sz="3200" b="1" i="0" cap="all" baseline="0">
                <a:solidFill>
                  <a:schemeClr val="bg2"/>
                </a:solidFill>
                <a:latin typeface="Montserrat Black" panose="02000505000000020004" pitchFamily="2" charset="77"/>
              </a:defRPr>
            </a:lvl1pPr>
          </a:lstStyle>
          <a:p>
            <a:r>
              <a:rPr lang="da-DK" dirty="0"/>
              <a:t>OVERSKRIFT GRØN</a:t>
            </a:r>
            <a:br>
              <a:rPr lang="da-DK" dirty="0"/>
            </a:br>
            <a:r>
              <a:rPr lang="da-DK" dirty="0"/>
              <a:t>OVERSKRIFT GRØN</a:t>
            </a:r>
            <a:br>
              <a:rPr lang="da-DK" dirty="0"/>
            </a:br>
            <a:r>
              <a:rPr lang="da-DK" dirty="0"/>
              <a:t>(BRUG SHIFT-ENTER)</a:t>
            </a:r>
          </a:p>
        </p:txBody>
      </p:sp>
      <p:pic>
        <p:nvPicPr>
          <p:cNvPr id="5" name="Billede 4">
            <a:extLst>
              <a:ext uri="{FF2B5EF4-FFF2-40B4-BE49-F238E27FC236}">
                <a16:creationId xmlns:a16="http://schemas.microsoft.com/office/drawing/2014/main" id="{3D1C01A0-0398-DB4C-9E7C-C0F98DCF648F}"/>
              </a:ext>
            </a:extLst>
          </p:cNvPr>
          <p:cNvPicPr>
            <a:picLocks noChangeAspect="1"/>
          </p:cNvPicPr>
          <p:nvPr userDrawn="1"/>
        </p:nvPicPr>
        <p:blipFill>
          <a:blip r:embed="rId3"/>
          <a:stretch>
            <a:fillRect/>
          </a:stretch>
        </p:blipFill>
        <p:spPr>
          <a:xfrm>
            <a:off x="8075284" y="224948"/>
            <a:ext cx="4116716" cy="6218869"/>
          </a:xfrm>
          <a:prstGeom prst="rect">
            <a:avLst/>
          </a:prstGeom>
        </p:spPr>
      </p:pic>
      <p:sp>
        <p:nvSpPr>
          <p:cNvPr id="9" name="Pladsholder til tekst 7">
            <a:extLst>
              <a:ext uri="{FF2B5EF4-FFF2-40B4-BE49-F238E27FC236}">
                <a16:creationId xmlns:a16="http://schemas.microsoft.com/office/drawing/2014/main" id="{85506771-A3A7-1342-BC5A-B0C444C3692E}"/>
              </a:ext>
            </a:extLst>
          </p:cNvPr>
          <p:cNvSpPr>
            <a:spLocks noGrp="1"/>
          </p:cNvSpPr>
          <p:nvPr>
            <p:ph type="body" sz="quarter" idx="11" hasCustomPrompt="1"/>
          </p:nvPr>
        </p:nvSpPr>
        <p:spPr>
          <a:xfrm>
            <a:off x="712788" y="1859356"/>
            <a:ext cx="5329666" cy="307373"/>
          </a:xfrm>
          <a:prstGeom prst="rect">
            <a:avLst/>
          </a:prstGeom>
        </p:spPr>
        <p:txBody>
          <a:bodyPr/>
          <a:lstStyle>
            <a:lvl1pPr marL="0" indent="0">
              <a:lnSpc>
                <a:spcPct val="100000"/>
              </a:lnSpc>
              <a:buNone/>
              <a:defRPr sz="1800" b="1" i="0" cap="all" baseline="0">
                <a:solidFill>
                  <a:schemeClr val="bg1"/>
                </a:solidFill>
                <a:latin typeface="Montserrat ExtraBold" panose="02000505000000020004" pitchFamily="2" charset="77"/>
              </a:defRPr>
            </a:lvl1pPr>
          </a:lstStyle>
          <a:p>
            <a:r>
              <a:rPr lang="da-DK" dirty="0"/>
              <a:t>TROMPET</a:t>
            </a:r>
          </a:p>
        </p:txBody>
      </p:sp>
    </p:spTree>
    <p:extLst>
      <p:ext uri="{BB962C8B-B14F-4D97-AF65-F5344CB8AC3E}">
        <p14:creationId xmlns:p14="http://schemas.microsoft.com/office/powerpoint/2010/main" val="27238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 1/1 Lysegrøn">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55A74F4-A8ED-1847-B793-92F9B207B196}"/>
              </a:ext>
            </a:extLst>
          </p:cNvPr>
          <p:cNvSpPr/>
          <p:nvPr userDrawn="1"/>
        </p:nvSpPr>
        <p:spPr>
          <a:xfrm>
            <a:off x="0" y="0"/>
            <a:ext cx="12192000" cy="6858000"/>
          </a:xfrm>
          <a:prstGeom prst="rect">
            <a:avLst/>
          </a:prstGeom>
          <a:solidFill>
            <a:schemeClr val="bg2"/>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da-DK" dirty="0"/>
          </a:p>
        </p:txBody>
      </p:sp>
      <p:pic>
        <p:nvPicPr>
          <p:cNvPr id="3" name="Billede 2">
            <a:extLst>
              <a:ext uri="{FF2B5EF4-FFF2-40B4-BE49-F238E27FC236}">
                <a16:creationId xmlns:a16="http://schemas.microsoft.com/office/drawing/2014/main" id="{F1B4B482-243F-054D-B808-73364E58CA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6" name="Pladsholder til tekst 7">
            <a:extLst>
              <a:ext uri="{FF2B5EF4-FFF2-40B4-BE49-F238E27FC236}">
                <a16:creationId xmlns:a16="http://schemas.microsoft.com/office/drawing/2014/main" id="{742CBF67-65F0-EF4E-BE8A-BB03E296B52E}"/>
              </a:ext>
            </a:extLst>
          </p:cNvPr>
          <p:cNvSpPr>
            <a:spLocks noGrp="1"/>
          </p:cNvSpPr>
          <p:nvPr>
            <p:ph type="body" sz="quarter" idx="10" hasCustomPrompt="1"/>
          </p:nvPr>
        </p:nvSpPr>
        <p:spPr>
          <a:xfrm>
            <a:off x="712788" y="2399712"/>
            <a:ext cx="5329666" cy="1491596"/>
          </a:xfrm>
          <a:prstGeom prst="rect">
            <a:avLst/>
          </a:prstGeom>
        </p:spPr>
        <p:txBody>
          <a:bodyPr/>
          <a:lstStyle>
            <a:lvl1pPr marL="0" indent="0">
              <a:lnSpc>
                <a:spcPts val="3400"/>
              </a:lnSpc>
              <a:spcBef>
                <a:spcPts val="0"/>
              </a:spcBef>
              <a:buNone/>
              <a:defRPr sz="3200" b="1" i="0" cap="all" baseline="0">
                <a:solidFill>
                  <a:schemeClr val="tx2"/>
                </a:solidFill>
                <a:latin typeface="Montserrat Black" panose="02000505000000020004" pitchFamily="2" charset="77"/>
              </a:defRPr>
            </a:lvl1pPr>
          </a:lstStyle>
          <a:p>
            <a:r>
              <a:rPr lang="da-DK" dirty="0"/>
              <a:t>OVERSKRIFT GRØN</a:t>
            </a:r>
            <a:br>
              <a:rPr lang="da-DK" dirty="0"/>
            </a:br>
            <a:r>
              <a:rPr lang="da-DK" dirty="0"/>
              <a:t>OVERSKRIFT GRØN</a:t>
            </a:r>
            <a:br>
              <a:rPr lang="da-DK" dirty="0"/>
            </a:br>
            <a:r>
              <a:rPr lang="da-DK" dirty="0"/>
              <a:t>(BRUG SHIFT-ENTER)</a:t>
            </a:r>
          </a:p>
        </p:txBody>
      </p:sp>
      <p:pic>
        <p:nvPicPr>
          <p:cNvPr id="10" name="Billede 9">
            <a:extLst>
              <a:ext uri="{FF2B5EF4-FFF2-40B4-BE49-F238E27FC236}">
                <a16:creationId xmlns:a16="http://schemas.microsoft.com/office/drawing/2014/main" id="{97D03B93-1462-A344-A9A5-6723B9E5A297}"/>
              </a:ext>
            </a:extLst>
          </p:cNvPr>
          <p:cNvPicPr>
            <a:picLocks noChangeAspect="1"/>
          </p:cNvPicPr>
          <p:nvPr userDrawn="1"/>
        </p:nvPicPr>
        <p:blipFill>
          <a:blip r:embed="rId3"/>
          <a:stretch>
            <a:fillRect/>
          </a:stretch>
        </p:blipFill>
        <p:spPr>
          <a:xfrm>
            <a:off x="8085087" y="224948"/>
            <a:ext cx="4106913" cy="6204060"/>
          </a:xfrm>
          <a:prstGeom prst="rect">
            <a:avLst/>
          </a:prstGeom>
        </p:spPr>
      </p:pic>
      <p:sp>
        <p:nvSpPr>
          <p:cNvPr id="9" name="Pladsholder til tekst 7">
            <a:extLst>
              <a:ext uri="{FF2B5EF4-FFF2-40B4-BE49-F238E27FC236}">
                <a16:creationId xmlns:a16="http://schemas.microsoft.com/office/drawing/2014/main" id="{4D4EB214-8942-1749-A015-91FAB6FCDD6F}"/>
              </a:ext>
            </a:extLst>
          </p:cNvPr>
          <p:cNvSpPr>
            <a:spLocks noGrp="1"/>
          </p:cNvSpPr>
          <p:nvPr>
            <p:ph type="body" sz="quarter" idx="11" hasCustomPrompt="1"/>
          </p:nvPr>
        </p:nvSpPr>
        <p:spPr>
          <a:xfrm>
            <a:off x="712788" y="1859356"/>
            <a:ext cx="5329666" cy="307373"/>
          </a:xfrm>
          <a:prstGeom prst="rect">
            <a:avLst/>
          </a:prstGeom>
        </p:spPr>
        <p:txBody>
          <a:bodyPr/>
          <a:lstStyle>
            <a:lvl1pPr marL="0" indent="0">
              <a:lnSpc>
                <a:spcPct val="100000"/>
              </a:lnSpc>
              <a:buNone/>
              <a:defRPr sz="1800" b="1" i="0" cap="all" baseline="0">
                <a:solidFill>
                  <a:schemeClr val="tx1"/>
                </a:solidFill>
                <a:latin typeface="Montserrat ExtraBold" panose="02000505000000020004" pitchFamily="2" charset="77"/>
              </a:defRPr>
            </a:lvl1pPr>
          </a:lstStyle>
          <a:p>
            <a:r>
              <a:rPr lang="da-DK" dirty="0"/>
              <a:t>TROMPET</a:t>
            </a:r>
          </a:p>
        </p:txBody>
      </p:sp>
    </p:spTree>
    <p:extLst>
      <p:ext uri="{BB962C8B-B14F-4D97-AF65-F5344CB8AC3E}">
        <p14:creationId xmlns:p14="http://schemas.microsoft.com/office/powerpoint/2010/main" val="1651121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 1/2 Billede">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2399712"/>
            <a:ext cx="5329666" cy="1491596"/>
          </a:xfrm>
          <a:prstGeom prst="rect">
            <a:avLst/>
          </a:prstGeom>
        </p:spPr>
        <p:txBody>
          <a:bodyPr/>
          <a:lstStyle>
            <a:lvl1pPr marL="0" indent="0">
              <a:lnSpc>
                <a:spcPts val="3400"/>
              </a:lnSpc>
              <a:spcBef>
                <a:spcPts val="0"/>
              </a:spcBef>
              <a:buNone/>
              <a:defRPr sz="3200" b="1" i="0" cap="all" baseline="0">
                <a:solidFill>
                  <a:schemeClr val="tx2"/>
                </a:solidFill>
                <a:latin typeface="Montserrat Black" panose="02000505000000020004" pitchFamily="2" charset="77"/>
              </a:defRPr>
            </a:lvl1pPr>
          </a:lstStyle>
          <a:p>
            <a:r>
              <a:rPr lang="da-DK" dirty="0"/>
              <a:t>OVERSKRIFT GRØN</a:t>
            </a:r>
            <a:br>
              <a:rPr lang="da-DK" dirty="0"/>
            </a:br>
            <a:r>
              <a:rPr lang="da-DK" dirty="0"/>
              <a:t>OVERSKRIFT GRØN</a:t>
            </a:r>
            <a:br>
              <a:rPr lang="da-DK" dirty="0"/>
            </a:br>
            <a:r>
              <a:rPr lang="da-DK" dirty="0"/>
              <a:t>(BRUG SHIFT-ENTER)</a:t>
            </a:r>
          </a:p>
        </p:txBody>
      </p:sp>
      <p:sp>
        <p:nvSpPr>
          <p:cNvPr id="10" name="Pladsholder til tekst 7">
            <a:extLst>
              <a:ext uri="{FF2B5EF4-FFF2-40B4-BE49-F238E27FC236}">
                <a16:creationId xmlns:a16="http://schemas.microsoft.com/office/drawing/2014/main" id="{DDF4429D-873B-6D43-ABE1-FC0A86715C1F}"/>
              </a:ext>
            </a:extLst>
          </p:cNvPr>
          <p:cNvSpPr>
            <a:spLocks noGrp="1"/>
          </p:cNvSpPr>
          <p:nvPr>
            <p:ph type="body" sz="quarter" idx="11" hasCustomPrompt="1"/>
          </p:nvPr>
        </p:nvSpPr>
        <p:spPr>
          <a:xfrm>
            <a:off x="712788" y="1859356"/>
            <a:ext cx="5329666" cy="307373"/>
          </a:xfrm>
          <a:prstGeom prst="rect">
            <a:avLst/>
          </a:prstGeom>
        </p:spPr>
        <p:txBody>
          <a:bodyPr/>
          <a:lstStyle>
            <a:lvl1pPr marL="0" indent="0">
              <a:lnSpc>
                <a:spcPct val="100000"/>
              </a:lnSpc>
              <a:buNone/>
              <a:defRPr sz="1800" b="1" i="0" cap="all" baseline="0">
                <a:solidFill>
                  <a:schemeClr val="tx1"/>
                </a:solidFill>
                <a:latin typeface="Montserrat ExtraBold" panose="02000505000000020004" pitchFamily="2" charset="77"/>
              </a:defRPr>
            </a:lvl1pPr>
          </a:lstStyle>
          <a:p>
            <a:r>
              <a:rPr lang="da-DK" dirty="0"/>
              <a:t>TROMPET</a:t>
            </a:r>
          </a:p>
        </p:txBody>
      </p:sp>
      <p:sp>
        <p:nvSpPr>
          <p:cNvPr id="14" name="Pladsholder til billede 13">
            <a:extLst>
              <a:ext uri="{FF2B5EF4-FFF2-40B4-BE49-F238E27FC236}">
                <a16:creationId xmlns:a16="http://schemas.microsoft.com/office/drawing/2014/main" id="{45F84DBB-D4AC-3B46-91EA-44B6326107AD}"/>
              </a:ext>
            </a:extLst>
          </p:cNvPr>
          <p:cNvSpPr>
            <a:spLocks noGrp="1"/>
          </p:cNvSpPr>
          <p:nvPr>
            <p:ph type="pic" sz="quarter" idx="13"/>
          </p:nvPr>
        </p:nvSpPr>
        <p:spPr>
          <a:xfrm>
            <a:off x="6121667" y="0"/>
            <a:ext cx="6070333" cy="6858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p>
            <a:r>
              <a:rPr lang="da-DK"/>
              <a:t>Klik på ikonet for at tilføje et billede</a:t>
            </a:r>
            <a:endParaRPr lang="da-DK" dirty="0"/>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9" name="Pladsholder til tekst 3">
            <a:extLst>
              <a:ext uri="{FF2B5EF4-FFF2-40B4-BE49-F238E27FC236}">
                <a16:creationId xmlns:a16="http://schemas.microsoft.com/office/drawing/2014/main" id="{CD17C0C2-4AA2-B841-B317-319B4B61865F}"/>
              </a:ext>
            </a:extLst>
          </p:cNvPr>
          <p:cNvSpPr>
            <a:spLocks noGrp="1"/>
          </p:cNvSpPr>
          <p:nvPr>
            <p:ph type="body" sz="quarter" idx="15" hasCustomPrompt="1"/>
          </p:nvPr>
        </p:nvSpPr>
        <p:spPr>
          <a:xfrm>
            <a:off x="8736496" y="6459831"/>
            <a:ext cx="3205832" cy="274434"/>
          </a:xfrm>
          <a:prstGeom prst="rect">
            <a:avLst/>
          </a:prstGeom>
          <a:noFill/>
        </p:spPr>
        <p:txBody>
          <a:bodyPr/>
          <a:lstStyle>
            <a:lvl1pPr marL="0" indent="0" algn="r">
              <a:buNone/>
              <a:defRPr lang="da-DK" sz="800" b="0" i="0" smtClean="0">
                <a:solidFill>
                  <a:schemeClr val="bg1"/>
                </a:solidFill>
                <a:effectLst/>
              </a:defRPr>
            </a:lvl1pPr>
          </a:lstStyle>
          <a:p>
            <a:r>
              <a:rPr lang="da-DK" dirty="0"/>
              <a:t>Fotokreditering </a:t>
            </a:r>
          </a:p>
        </p:txBody>
      </p:sp>
    </p:spTree>
    <p:extLst>
      <p:ext uri="{BB962C8B-B14F-4D97-AF65-F5344CB8AC3E}">
        <p14:creationId xmlns:p14="http://schemas.microsoft.com/office/powerpoint/2010/main" val="1288315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 - 1/2 Billede">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4947783" cy="1198797"/>
          </a:xfrm>
          <a:prstGeom prst="rect">
            <a:avLst/>
          </a:prstGeom>
        </p:spPr>
        <p:txBody>
          <a:bodyPr/>
          <a:lstStyle>
            <a:lvl1pPr marL="0" indent="0">
              <a:lnSpc>
                <a:spcPts val="2600"/>
              </a:lnSpc>
              <a:spcBef>
                <a:spcPts val="0"/>
              </a:spcBef>
              <a:buNone/>
              <a:defRPr sz="2400" b="1" i="0" cap="all" baseline="0">
                <a:solidFill>
                  <a:schemeClr val="tx2"/>
                </a:solidFill>
                <a:latin typeface="Montserrat Black" panose="02000505000000020004" pitchFamily="2" charset="77"/>
              </a:defRPr>
            </a:lvl1pPr>
          </a:lstStyle>
          <a:p>
            <a:r>
              <a:rPr lang="da-DK" dirty="0"/>
              <a:t>OVERSKRIFT SORT</a:t>
            </a:r>
            <a:br>
              <a:rPr lang="da-DK" dirty="0"/>
            </a:br>
            <a:r>
              <a:rPr lang="da-DK" dirty="0"/>
              <a:t>OVERSKRIFT GRØN</a:t>
            </a:r>
            <a:br>
              <a:rPr lang="da-DK" dirty="0"/>
            </a:br>
            <a:r>
              <a:rPr lang="da-DK" dirty="0"/>
              <a:t>(BRUG SHIFT-ENTER)</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7" name="Pladsholder til billede 13">
            <a:extLst>
              <a:ext uri="{FF2B5EF4-FFF2-40B4-BE49-F238E27FC236}">
                <a16:creationId xmlns:a16="http://schemas.microsoft.com/office/drawing/2014/main" id="{9A9D2A1E-6BD1-7340-8F25-F57E67FD2E5D}"/>
              </a:ext>
            </a:extLst>
          </p:cNvPr>
          <p:cNvSpPr>
            <a:spLocks noGrp="1"/>
          </p:cNvSpPr>
          <p:nvPr>
            <p:ph type="pic" sz="quarter" idx="13"/>
          </p:nvPr>
        </p:nvSpPr>
        <p:spPr>
          <a:xfrm>
            <a:off x="6121667" y="0"/>
            <a:ext cx="6070333" cy="6858000"/>
          </a:xfrm>
          <a:prstGeom prst="rect">
            <a:avLst/>
          </a:prstGeom>
          <a:blipFill>
            <a:blip r:embed="rId3">
              <a:extLst>
                <a:ext uri="{28A0092B-C50C-407E-A947-70E740481C1C}">
                  <a14:useLocalDpi xmlns:a14="http://schemas.microsoft.com/office/drawing/2010/main" val="0"/>
                </a:ext>
              </a:extLst>
            </a:blip>
            <a:stretch>
              <a:fillRect/>
            </a:stretch>
          </a:blipFill>
        </p:spPr>
        <p:txBody>
          <a:bodyPr/>
          <a:lstStyle/>
          <a:p>
            <a:endParaRPr lang="da-DK" dirty="0"/>
          </a:p>
        </p:txBody>
      </p:sp>
      <p:sp>
        <p:nvSpPr>
          <p:cNvPr id="9" name="Pladsholder til tekst 3">
            <a:extLst>
              <a:ext uri="{FF2B5EF4-FFF2-40B4-BE49-F238E27FC236}">
                <a16:creationId xmlns:a16="http://schemas.microsoft.com/office/drawing/2014/main" id="{5EE0B918-5A06-7C48-82EA-B0F06E5AF33C}"/>
              </a:ext>
            </a:extLst>
          </p:cNvPr>
          <p:cNvSpPr>
            <a:spLocks noGrp="1"/>
          </p:cNvSpPr>
          <p:nvPr>
            <p:ph type="body" sz="quarter" idx="15" hasCustomPrompt="1"/>
          </p:nvPr>
        </p:nvSpPr>
        <p:spPr>
          <a:xfrm>
            <a:off x="8736496" y="6459831"/>
            <a:ext cx="3205832" cy="274434"/>
          </a:xfrm>
          <a:prstGeom prst="rect">
            <a:avLst/>
          </a:prstGeom>
          <a:noFill/>
        </p:spPr>
        <p:txBody>
          <a:bodyPr/>
          <a:lstStyle>
            <a:lvl1pPr marL="0" indent="0" algn="r">
              <a:buNone/>
              <a:defRPr lang="da-DK" sz="800" b="0" i="0" smtClean="0">
                <a:solidFill>
                  <a:schemeClr val="bg1"/>
                </a:solidFill>
                <a:effectLst/>
              </a:defRPr>
            </a:lvl1pPr>
          </a:lstStyle>
          <a:p>
            <a:r>
              <a:rPr lang="da-DK" dirty="0"/>
              <a:t>Fotokreditering </a:t>
            </a:r>
          </a:p>
        </p:txBody>
      </p:sp>
      <p:sp>
        <p:nvSpPr>
          <p:cNvPr id="10" name="Pladsholder til tekst 2">
            <a:extLst>
              <a:ext uri="{FF2B5EF4-FFF2-40B4-BE49-F238E27FC236}">
                <a16:creationId xmlns:a16="http://schemas.microsoft.com/office/drawing/2014/main" id="{550B95C6-D99C-3046-AC85-C44210779237}"/>
              </a:ext>
            </a:extLst>
          </p:cNvPr>
          <p:cNvSpPr>
            <a:spLocks noGrp="1"/>
          </p:cNvSpPr>
          <p:nvPr>
            <p:ph type="body" sz="quarter" idx="11" hasCustomPrompt="1"/>
          </p:nvPr>
        </p:nvSpPr>
        <p:spPr>
          <a:xfrm>
            <a:off x="712788" y="2095618"/>
            <a:ext cx="4947783" cy="3379896"/>
          </a:xfrm>
          <a:prstGeom prst="rect">
            <a:avLst/>
          </a:prstGeom>
        </p:spPr>
        <p:txBody>
          <a:bodyPr/>
          <a:lstStyle>
            <a:lvl1pPr marL="0" indent="0">
              <a:lnSpc>
                <a:spcPts val="1680"/>
              </a:lnSpc>
              <a:buNone/>
              <a:defRPr sz="1200" b="0" i="0">
                <a:solidFill>
                  <a:schemeClr val="tx1"/>
                </a:solidFill>
                <a:latin typeface="Montserrat Light" pitchFamily="2" charset="77"/>
              </a:defRPr>
            </a:lvl1pPr>
          </a:lstStyle>
          <a:p>
            <a:r>
              <a:rPr lang="da-DK" dirty="0" err="1"/>
              <a:t>Lorem</a:t>
            </a:r>
            <a:r>
              <a:rPr lang="da-DK" dirty="0"/>
              <a:t> </a:t>
            </a:r>
            <a:r>
              <a:rPr lang="da-DK" dirty="0" err="1"/>
              <a:t>Ipsum</a:t>
            </a:r>
            <a:r>
              <a:rPr lang="da-DK" dirty="0"/>
              <a:t> er ganske enkelt fyldtekst fra print- og typografiindustrien. </a:t>
            </a:r>
            <a:r>
              <a:rPr lang="da-DK" dirty="0" err="1"/>
              <a:t>Lorem</a:t>
            </a:r>
            <a:r>
              <a:rPr lang="da-DK" dirty="0"/>
              <a:t> </a:t>
            </a:r>
            <a:r>
              <a:rPr lang="da-DK" dirty="0" err="1"/>
              <a:t>Ipsum</a:t>
            </a:r>
            <a:r>
              <a:rPr lang="da-DK" dirty="0"/>
              <a:t> har været standard </a:t>
            </a:r>
            <a:br>
              <a:rPr lang="da-DK" dirty="0"/>
            </a:br>
            <a:r>
              <a:rPr lang="da-DK" dirty="0"/>
              <a:t>fyldtekst siden 1500-tallet, hvor en ukendt trykker </a:t>
            </a:r>
            <a:br>
              <a:rPr lang="da-DK" dirty="0"/>
            </a:br>
            <a:r>
              <a:rPr lang="da-DK" dirty="0"/>
              <a:t>sammensatte en tilfældig spalte for at trykke en bog til sammenligning af forskellige skrifttyper.</a:t>
            </a:r>
          </a:p>
          <a:p>
            <a:endParaRPr lang="da-DK" dirty="0"/>
          </a:p>
        </p:txBody>
      </p:sp>
    </p:spTree>
    <p:extLst>
      <p:ext uri="{BB962C8B-B14F-4D97-AF65-F5344CB8AC3E}">
        <p14:creationId xmlns:p14="http://schemas.microsoft.com/office/powerpoint/2010/main" val="3878373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 - 2/3 Billede">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A4ABB95D-EF04-5542-9981-B67346D162B5}"/>
              </a:ext>
            </a:extLst>
          </p:cNvPr>
          <p:cNvSpPr>
            <a:spLocks noGrp="1"/>
          </p:cNvSpPr>
          <p:nvPr>
            <p:ph type="pic" sz="quarter" idx="17"/>
          </p:nvPr>
        </p:nvSpPr>
        <p:spPr>
          <a:xfrm>
            <a:off x="4352925" y="0"/>
            <a:ext cx="7839075" cy="6858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p>
            <a:endParaRPr lang="da-DK" dirty="0"/>
          </a:p>
        </p:txBody>
      </p:sp>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2920959" cy="1265667"/>
          </a:xfrm>
          <a:prstGeom prst="rect">
            <a:avLst/>
          </a:prstGeom>
        </p:spPr>
        <p:txBody>
          <a:bodyPr/>
          <a:lstStyle>
            <a:lvl1pPr marL="0" indent="0">
              <a:lnSpc>
                <a:spcPts val="2600"/>
              </a:lnSpc>
              <a:spcBef>
                <a:spcPts val="0"/>
              </a:spcBef>
              <a:buNone/>
              <a:defRPr sz="2400" b="0" i="0" cap="all" baseline="0">
                <a:solidFill>
                  <a:schemeClr val="tx2"/>
                </a:solidFill>
                <a:latin typeface="Montserrat Black" panose="02000505000000020004" pitchFamily="2" charset="77"/>
              </a:defRPr>
            </a:lvl1pPr>
          </a:lstStyle>
          <a:p>
            <a:r>
              <a:rPr lang="da-DK" dirty="0"/>
              <a:t>OVERSKRIFT </a:t>
            </a:r>
            <a:br>
              <a:rPr lang="da-DK" dirty="0"/>
            </a:br>
            <a:r>
              <a:rPr lang="da-DK" dirty="0"/>
              <a:t>TIL</a:t>
            </a:r>
            <a:br>
              <a:rPr lang="da-DK" dirty="0"/>
            </a:br>
            <a:r>
              <a:rPr lang="da-DK" dirty="0"/>
              <a:t>1/3 SPALTE</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17" name="Pladsholder til tekst 2">
            <a:extLst>
              <a:ext uri="{FF2B5EF4-FFF2-40B4-BE49-F238E27FC236}">
                <a16:creationId xmlns:a16="http://schemas.microsoft.com/office/drawing/2014/main" id="{67FAD48A-AE32-ED41-994E-B9E9D209F0C1}"/>
              </a:ext>
            </a:extLst>
          </p:cNvPr>
          <p:cNvSpPr>
            <a:spLocks noGrp="1"/>
          </p:cNvSpPr>
          <p:nvPr>
            <p:ph type="body" sz="quarter" idx="11" hasCustomPrompt="1"/>
          </p:nvPr>
        </p:nvSpPr>
        <p:spPr>
          <a:xfrm>
            <a:off x="712788" y="2079011"/>
            <a:ext cx="2920959" cy="3625103"/>
          </a:xfrm>
          <a:prstGeom prst="rect">
            <a:avLst/>
          </a:prstGeom>
        </p:spPr>
        <p:txBody>
          <a:bodyPr/>
          <a:lstStyle>
            <a:lvl1pPr marL="0" indent="0">
              <a:lnSpc>
                <a:spcPts val="1680"/>
              </a:lnSpc>
              <a:buNone/>
              <a:defRPr sz="1200" b="0" i="0">
                <a:solidFill>
                  <a:schemeClr val="tx1"/>
                </a:solidFill>
                <a:latin typeface="Montserrat Light" pitchFamily="2" charset="77"/>
              </a:defRPr>
            </a:lvl1pPr>
          </a:lstStyle>
          <a:p>
            <a:r>
              <a:rPr lang="da-DK" dirty="0" err="1"/>
              <a:t>Lorem</a:t>
            </a:r>
            <a:r>
              <a:rPr lang="da-DK" dirty="0"/>
              <a:t> </a:t>
            </a:r>
            <a:r>
              <a:rPr lang="da-DK" dirty="0" err="1"/>
              <a:t>Ipsum</a:t>
            </a:r>
            <a:r>
              <a:rPr lang="da-DK" dirty="0"/>
              <a:t> er ganske enkelt fyldtekst fra print- og typografi-industrien. </a:t>
            </a:r>
            <a:r>
              <a:rPr lang="da-DK" dirty="0" err="1"/>
              <a:t>Lorem</a:t>
            </a:r>
            <a:r>
              <a:rPr lang="da-DK" dirty="0"/>
              <a:t> </a:t>
            </a:r>
            <a:r>
              <a:rPr lang="da-DK" dirty="0" err="1"/>
              <a:t>Ipsum</a:t>
            </a:r>
            <a:r>
              <a:rPr lang="da-DK" dirty="0"/>
              <a:t> har været standard fyldtekst siden 1500-tallet, hvor en ukendt trykker sammensatte en tilfældig spalte for at trykke en bog til sammenligning af forskellige skrifttyper.</a:t>
            </a:r>
          </a:p>
          <a:p>
            <a:endParaRPr lang="da-DK" dirty="0"/>
          </a:p>
        </p:txBody>
      </p:sp>
    </p:spTree>
    <p:extLst>
      <p:ext uri="{BB962C8B-B14F-4D97-AF65-F5344CB8AC3E}">
        <p14:creationId xmlns:p14="http://schemas.microsoft.com/office/powerpoint/2010/main" val="205424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 - Tekst">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9422614" cy="1198797"/>
          </a:xfrm>
          <a:prstGeom prst="rect">
            <a:avLst/>
          </a:prstGeom>
        </p:spPr>
        <p:txBody>
          <a:bodyPr/>
          <a:lstStyle>
            <a:lvl1pPr marL="0" indent="0">
              <a:lnSpc>
                <a:spcPts val="2600"/>
              </a:lnSpc>
              <a:spcBef>
                <a:spcPts val="0"/>
              </a:spcBef>
              <a:buNone/>
              <a:defRPr sz="2400" b="1" i="0" cap="all" baseline="0">
                <a:solidFill>
                  <a:schemeClr val="tx2"/>
                </a:solidFill>
                <a:latin typeface="Montserrat Black" panose="02000505000000020004" pitchFamily="2" charset="77"/>
              </a:defRPr>
            </a:lvl1pPr>
          </a:lstStyle>
          <a:p>
            <a:r>
              <a:rPr lang="da-DK" dirty="0"/>
              <a:t>OVERSKRIFT SORT</a:t>
            </a:r>
            <a:br>
              <a:rPr lang="da-DK" dirty="0"/>
            </a:br>
            <a:r>
              <a:rPr lang="da-DK" dirty="0"/>
              <a:t>OVERSKRIFT GRØN</a:t>
            </a:r>
            <a:br>
              <a:rPr lang="da-DK" dirty="0"/>
            </a:br>
            <a:r>
              <a:rPr lang="da-DK" dirty="0"/>
              <a:t>(BRUG SHIFT-ENTER)</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3" name="Pladsholder til tekst 2">
            <a:extLst>
              <a:ext uri="{FF2B5EF4-FFF2-40B4-BE49-F238E27FC236}">
                <a16:creationId xmlns:a16="http://schemas.microsoft.com/office/drawing/2014/main" id="{FF0BDAF3-F225-2F4F-BE8C-B775BD2ECD77}"/>
              </a:ext>
            </a:extLst>
          </p:cNvPr>
          <p:cNvSpPr>
            <a:spLocks noGrp="1"/>
          </p:cNvSpPr>
          <p:nvPr>
            <p:ph type="body" sz="quarter" idx="11" hasCustomPrompt="1"/>
          </p:nvPr>
        </p:nvSpPr>
        <p:spPr>
          <a:xfrm>
            <a:off x="712788" y="2095618"/>
            <a:ext cx="9422614" cy="3401668"/>
          </a:xfrm>
          <a:prstGeom prst="rect">
            <a:avLst/>
          </a:prstGeom>
        </p:spPr>
        <p:txBody>
          <a:bodyPr/>
          <a:lstStyle>
            <a:lvl1pPr marL="0" indent="0">
              <a:lnSpc>
                <a:spcPts val="1680"/>
              </a:lnSpc>
              <a:buNone/>
              <a:defRPr sz="1200" b="0" i="0">
                <a:solidFill>
                  <a:schemeClr val="tx1"/>
                </a:solidFill>
                <a:latin typeface="Montserrat Light" pitchFamily="2" charset="77"/>
              </a:defRPr>
            </a:lvl1pPr>
          </a:lstStyle>
          <a:p>
            <a:r>
              <a:rPr lang="da-DK" dirty="0" err="1"/>
              <a:t>Lorem</a:t>
            </a:r>
            <a:r>
              <a:rPr lang="da-DK" dirty="0"/>
              <a:t> </a:t>
            </a:r>
            <a:r>
              <a:rPr lang="da-DK" dirty="0" err="1"/>
              <a:t>Ipsum</a:t>
            </a:r>
            <a:r>
              <a:rPr lang="da-DK" dirty="0"/>
              <a:t> er ganske enkelt fyldtekst fra print- og typografiindustrien. </a:t>
            </a:r>
            <a:r>
              <a:rPr lang="da-DK" dirty="0" err="1"/>
              <a:t>Lorem</a:t>
            </a:r>
            <a:r>
              <a:rPr lang="da-DK" dirty="0"/>
              <a:t> </a:t>
            </a:r>
            <a:r>
              <a:rPr lang="da-DK" dirty="0" err="1"/>
              <a:t>Ipsum</a:t>
            </a:r>
            <a:r>
              <a:rPr lang="da-DK" dirty="0"/>
              <a:t> har været standard fyldtekst siden 1500-tallet, hvor en ukendt trykker sammensatte en tilfældig spalte for at trykke en bog til sammenligning af forskellige skrifttyper.</a:t>
            </a:r>
          </a:p>
          <a:p>
            <a:endParaRPr lang="da-DK" dirty="0"/>
          </a:p>
        </p:txBody>
      </p:sp>
    </p:spTree>
    <p:extLst>
      <p:ext uri="{BB962C8B-B14F-4D97-AF65-F5344CB8AC3E}">
        <p14:creationId xmlns:p14="http://schemas.microsoft.com/office/powerpoint/2010/main" val="3320259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 - 1/2 Faktabokse">
    <p:spTree>
      <p:nvGrpSpPr>
        <p:cNvPr id="1" name=""/>
        <p:cNvGrpSpPr/>
        <p:nvPr/>
      </p:nvGrpSpPr>
      <p:grpSpPr>
        <a:xfrm>
          <a:off x="0" y="0"/>
          <a:ext cx="0" cy="0"/>
          <a:chOff x="0" y="0"/>
          <a:chExt cx="0" cy="0"/>
        </a:xfrm>
      </p:grpSpPr>
      <p:sp>
        <p:nvSpPr>
          <p:cNvPr id="10" name="Pladsholder til billede 13">
            <a:extLst>
              <a:ext uri="{FF2B5EF4-FFF2-40B4-BE49-F238E27FC236}">
                <a16:creationId xmlns:a16="http://schemas.microsoft.com/office/drawing/2014/main" id="{86708CD9-0AB2-FE46-8AD9-C76B3C9942FB}"/>
              </a:ext>
            </a:extLst>
          </p:cNvPr>
          <p:cNvSpPr>
            <a:spLocks noGrp="1"/>
          </p:cNvSpPr>
          <p:nvPr>
            <p:ph type="pic" sz="quarter" idx="13"/>
          </p:nvPr>
        </p:nvSpPr>
        <p:spPr>
          <a:xfrm>
            <a:off x="6121667" y="0"/>
            <a:ext cx="6070333" cy="6858000"/>
          </a:xfrm>
          <a:prstGeom prst="rect">
            <a:avLst/>
          </a:prstGeom>
          <a:blipFill>
            <a:blip r:embed="rId2">
              <a:extLst>
                <a:ext uri="{28A0092B-C50C-407E-A947-70E740481C1C}">
                  <a14:useLocalDpi xmlns:a14="http://schemas.microsoft.com/office/drawing/2010/main" val="0"/>
                </a:ext>
              </a:extLst>
            </a:blip>
            <a:stretch>
              <a:fillRect/>
            </a:stretch>
          </a:blipFill>
        </p:spPr>
        <p:txBody>
          <a:bodyPr/>
          <a:lstStyle/>
          <a:p>
            <a:endParaRPr lang="da-DK" dirty="0"/>
          </a:p>
        </p:txBody>
      </p:sp>
      <p:sp>
        <p:nvSpPr>
          <p:cNvPr id="8" name="Pladsholder til tekst 7">
            <a:extLst>
              <a:ext uri="{FF2B5EF4-FFF2-40B4-BE49-F238E27FC236}">
                <a16:creationId xmlns:a16="http://schemas.microsoft.com/office/drawing/2014/main" id="{073CCD62-3971-D643-8470-5ACE0EB9EC79}"/>
              </a:ext>
            </a:extLst>
          </p:cNvPr>
          <p:cNvSpPr>
            <a:spLocks noGrp="1"/>
          </p:cNvSpPr>
          <p:nvPr>
            <p:ph type="body" sz="quarter" idx="10" hasCustomPrompt="1"/>
          </p:nvPr>
        </p:nvSpPr>
        <p:spPr>
          <a:xfrm>
            <a:off x="712788" y="780977"/>
            <a:ext cx="4947783" cy="1198797"/>
          </a:xfrm>
          <a:prstGeom prst="rect">
            <a:avLst/>
          </a:prstGeom>
        </p:spPr>
        <p:txBody>
          <a:bodyPr/>
          <a:lstStyle>
            <a:lvl1pPr marL="0" indent="0">
              <a:lnSpc>
                <a:spcPts val="2600"/>
              </a:lnSpc>
              <a:spcBef>
                <a:spcPts val="0"/>
              </a:spcBef>
              <a:buNone/>
              <a:defRPr sz="2400" b="1" i="0" cap="all" baseline="0">
                <a:solidFill>
                  <a:schemeClr val="tx2"/>
                </a:solidFill>
                <a:latin typeface="Montserrat Black" panose="02000505000000020004" pitchFamily="2" charset="77"/>
              </a:defRPr>
            </a:lvl1pPr>
          </a:lstStyle>
          <a:p>
            <a:r>
              <a:rPr lang="da-DK" dirty="0"/>
              <a:t>OVERSKRIFT SORT</a:t>
            </a:r>
            <a:br>
              <a:rPr lang="da-DK" dirty="0"/>
            </a:br>
            <a:r>
              <a:rPr lang="da-DK" dirty="0"/>
              <a:t>OVERSKRIFT GRØN</a:t>
            </a:r>
            <a:br>
              <a:rPr lang="da-DK" dirty="0"/>
            </a:br>
            <a:r>
              <a:rPr lang="da-DK" dirty="0"/>
              <a:t>(BRUG SHIFT-ENTER)</a:t>
            </a:r>
          </a:p>
        </p:txBody>
      </p:sp>
      <p:pic>
        <p:nvPicPr>
          <p:cNvPr id="15" name="Billede 14">
            <a:extLst>
              <a:ext uri="{FF2B5EF4-FFF2-40B4-BE49-F238E27FC236}">
                <a16:creationId xmlns:a16="http://schemas.microsoft.com/office/drawing/2014/main" id="{4C7139C6-AAA3-D645-9203-98A0E8F6388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2788" y="5925344"/>
            <a:ext cx="1892568" cy="414809"/>
          </a:xfrm>
          <a:prstGeom prst="rect">
            <a:avLst/>
          </a:prstGeom>
        </p:spPr>
      </p:pic>
      <p:sp>
        <p:nvSpPr>
          <p:cNvPr id="11" name="Pladsholder til tekst 4">
            <a:extLst>
              <a:ext uri="{FF2B5EF4-FFF2-40B4-BE49-F238E27FC236}">
                <a16:creationId xmlns:a16="http://schemas.microsoft.com/office/drawing/2014/main" id="{A71753BC-99B2-9A46-BD9E-CE010647C447}"/>
              </a:ext>
            </a:extLst>
          </p:cNvPr>
          <p:cNvSpPr>
            <a:spLocks noGrp="1"/>
          </p:cNvSpPr>
          <p:nvPr>
            <p:ph type="body" sz="quarter" idx="14" hasCustomPrompt="1"/>
          </p:nvPr>
        </p:nvSpPr>
        <p:spPr>
          <a:xfrm>
            <a:off x="7338434" y="2643723"/>
            <a:ext cx="3557587" cy="1444625"/>
          </a:xfrm>
          <a:prstGeom prst="rect">
            <a:avLst/>
          </a:prstGeom>
          <a:solidFill>
            <a:schemeClr val="tx2"/>
          </a:solidFill>
        </p:spPr>
        <p:txBody>
          <a:bodyPr lIns="251999" tIns="251999" rIns="251999" bIns="251999" anchor="ctr" anchorCtr="0"/>
          <a:lstStyle>
            <a:lvl1pPr marL="0" indent="0" algn="ctr">
              <a:buNone/>
              <a:defRPr sz="1400" b="1" i="0">
                <a:solidFill>
                  <a:schemeClr val="bg1"/>
                </a:solidFill>
                <a:latin typeface="Montserrat" panose="02000505000000020004" pitchFamily="2" charset="77"/>
              </a:defRPr>
            </a:lvl1pPr>
          </a:lstStyle>
          <a:p>
            <a:r>
              <a:rPr lang="da-DK" dirty="0"/>
              <a:t>Faktaboks – Indledende tekst</a:t>
            </a:r>
          </a:p>
          <a:p>
            <a:r>
              <a:rPr lang="da-DK" sz="3200" b="1" dirty="0">
                <a:solidFill>
                  <a:schemeClr val="bg2"/>
                </a:solidFill>
                <a:latin typeface="Montserrat ExtraBold" panose="02000505000000020004" pitchFamily="2" charset="77"/>
              </a:rPr>
              <a:t>25 %</a:t>
            </a:r>
          </a:p>
        </p:txBody>
      </p:sp>
      <p:sp>
        <p:nvSpPr>
          <p:cNvPr id="17" name="Pladsholder til tekst 4">
            <a:extLst>
              <a:ext uri="{FF2B5EF4-FFF2-40B4-BE49-F238E27FC236}">
                <a16:creationId xmlns:a16="http://schemas.microsoft.com/office/drawing/2014/main" id="{CA55A844-F914-5A49-815E-775A4AEF4681}"/>
              </a:ext>
            </a:extLst>
          </p:cNvPr>
          <p:cNvSpPr>
            <a:spLocks noGrp="1"/>
          </p:cNvSpPr>
          <p:nvPr>
            <p:ph type="body" sz="quarter" idx="15" hasCustomPrompt="1"/>
          </p:nvPr>
        </p:nvSpPr>
        <p:spPr>
          <a:xfrm>
            <a:off x="7338433" y="780977"/>
            <a:ext cx="3557587" cy="1444625"/>
          </a:xfrm>
          <a:prstGeom prst="rect">
            <a:avLst/>
          </a:prstGeom>
          <a:solidFill>
            <a:schemeClr val="tx2"/>
          </a:solidFill>
        </p:spPr>
        <p:txBody>
          <a:bodyPr lIns="251999" tIns="251999" rIns="251999" bIns="251999" anchor="ctr" anchorCtr="0"/>
          <a:lstStyle>
            <a:lvl1pPr marL="0" indent="0" algn="ctr">
              <a:buNone/>
              <a:defRPr sz="1400" b="1" i="0">
                <a:solidFill>
                  <a:schemeClr val="bg1"/>
                </a:solidFill>
                <a:latin typeface="Montserrat SemiBold" panose="02000505000000020004" pitchFamily="2" charset="77"/>
              </a:defRPr>
            </a:lvl1pPr>
          </a:lstStyle>
          <a:p>
            <a:r>
              <a:rPr lang="da-DK" dirty="0"/>
              <a:t>Faktaboks – Indledende tekst</a:t>
            </a:r>
            <a:endParaRPr lang="da-DK" sz="3200" b="1" dirty="0">
              <a:solidFill>
                <a:schemeClr val="bg2"/>
              </a:solidFill>
              <a:latin typeface="Montserrat ExtraBold" panose="02000505000000020004" pitchFamily="2" charset="77"/>
            </a:endParaRPr>
          </a:p>
          <a:p>
            <a:r>
              <a:rPr lang="da-DK" sz="3200" b="1" dirty="0">
                <a:solidFill>
                  <a:schemeClr val="bg2"/>
                </a:solidFill>
                <a:latin typeface="Montserrat ExtraBold" panose="02000505000000020004" pitchFamily="2" charset="77"/>
              </a:rPr>
              <a:t>25 %</a:t>
            </a:r>
          </a:p>
        </p:txBody>
      </p:sp>
      <p:sp>
        <p:nvSpPr>
          <p:cNvPr id="18" name="Pladsholder til tekst 4">
            <a:extLst>
              <a:ext uri="{FF2B5EF4-FFF2-40B4-BE49-F238E27FC236}">
                <a16:creationId xmlns:a16="http://schemas.microsoft.com/office/drawing/2014/main" id="{14EFCB10-141F-7040-B96C-7E27B97B2925}"/>
              </a:ext>
            </a:extLst>
          </p:cNvPr>
          <p:cNvSpPr>
            <a:spLocks noGrp="1"/>
          </p:cNvSpPr>
          <p:nvPr>
            <p:ph type="body" sz="quarter" idx="16" hasCustomPrompt="1"/>
          </p:nvPr>
        </p:nvSpPr>
        <p:spPr>
          <a:xfrm>
            <a:off x="7338433" y="4506469"/>
            <a:ext cx="3557587" cy="1444625"/>
          </a:xfrm>
          <a:prstGeom prst="rect">
            <a:avLst/>
          </a:prstGeom>
          <a:solidFill>
            <a:schemeClr val="tx2"/>
          </a:solidFill>
        </p:spPr>
        <p:txBody>
          <a:bodyPr lIns="251999" tIns="251999" rIns="251999" bIns="251999" anchor="ctr" anchorCtr="0"/>
          <a:lstStyle>
            <a:lvl1pPr marL="0" indent="0" algn="ctr">
              <a:buNone/>
              <a:defRPr sz="1400" b="1" i="0">
                <a:solidFill>
                  <a:schemeClr val="bg1"/>
                </a:solidFill>
                <a:latin typeface="Montserrat" panose="02000505000000020004" pitchFamily="2" charset="77"/>
              </a:defRPr>
            </a:lvl1pPr>
          </a:lstStyle>
          <a:p>
            <a:r>
              <a:rPr lang="da-DK" dirty="0"/>
              <a:t>Faktaboks – Indledende tekst</a:t>
            </a:r>
          </a:p>
          <a:p>
            <a:r>
              <a:rPr lang="da-DK" sz="3200" b="1" dirty="0">
                <a:solidFill>
                  <a:schemeClr val="bg2"/>
                </a:solidFill>
                <a:latin typeface="Montserrat ExtraBold" panose="02000505000000020004" pitchFamily="2" charset="77"/>
              </a:rPr>
              <a:t>25 %</a:t>
            </a:r>
          </a:p>
        </p:txBody>
      </p:sp>
      <p:sp>
        <p:nvSpPr>
          <p:cNvPr id="12" name="Pladsholder til tekst 2">
            <a:extLst>
              <a:ext uri="{FF2B5EF4-FFF2-40B4-BE49-F238E27FC236}">
                <a16:creationId xmlns:a16="http://schemas.microsoft.com/office/drawing/2014/main" id="{D7A5BB43-8F16-914C-BEAB-9D5B86E4C2F1}"/>
              </a:ext>
            </a:extLst>
          </p:cNvPr>
          <p:cNvSpPr>
            <a:spLocks noGrp="1"/>
          </p:cNvSpPr>
          <p:nvPr>
            <p:ph type="body" sz="quarter" idx="11" hasCustomPrompt="1"/>
          </p:nvPr>
        </p:nvSpPr>
        <p:spPr>
          <a:xfrm>
            <a:off x="712788" y="2095618"/>
            <a:ext cx="4947783" cy="3379896"/>
          </a:xfrm>
          <a:prstGeom prst="rect">
            <a:avLst/>
          </a:prstGeom>
        </p:spPr>
        <p:txBody>
          <a:bodyPr/>
          <a:lstStyle>
            <a:lvl1pPr marL="0" indent="0">
              <a:lnSpc>
                <a:spcPts val="1680"/>
              </a:lnSpc>
              <a:buNone/>
              <a:defRPr sz="1200" b="0" i="0">
                <a:solidFill>
                  <a:schemeClr val="tx1"/>
                </a:solidFill>
                <a:latin typeface="Montserrat Light" pitchFamily="2" charset="77"/>
              </a:defRPr>
            </a:lvl1pPr>
          </a:lstStyle>
          <a:p>
            <a:r>
              <a:rPr lang="da-DK" dirty="0" err="1"/>
              <a:t>Lorem</a:t>
            </a:r>
            <a:r>
              <a:rPr lang="da-DK" dirty="0"/>
              <a:t> </a:t>
            </a:r>
            <a:r>
              <a:rPr lang="da-DK" dirty="0" err="1"/>
              <a:t>Ipsum</a:t>
            </a:r>
            <a:r>
              <a:rPr lang="da-DK" dirty="0"/>
              <a:t> er ganske enkelt fyldtekst fra print- og typografiindustrien. </a:t>
            </a:r>
            <a:r>
              <a:rPr lang="da-DK" dirty="0" err="1"/>
              <a:t>Lorem</a:t>
            </a:r>
            <a:r>
              <a:rPr lang="da-DK" dirty="0"/>
              <a:t> </a:t>
            </a:r>
            <a:r>
              <a:rPr lang="da-DK" dirty="0" err="1"/>
              <a:t>Ipsum</a:t>
            </a:r>
            <a:r>
              <a:rPr lang="da-DK" dirty="0"/>
              <a:t> har været standard </a:t>
            </a:r>
            <a:br>
              <a:rPr lang="da-DK" dirty="0"/>
            </a:br>
            <a:r>
              <a:rPr lang="da-DK" dirty="0"/>
              <a:t>fyldtekst siden 1500-tallet, hvor en ukendt trykker </a:t>
            </a:r>
            <a:br>
              <a:rPr lang="da-DK" dirty="0"/>
            </a:br>
            <a:r>
              <a:rPr lang="da-DK" dirty="0"/>
              <a:t>sammensatte en tilfældig spalte for at trykke en bog til sammenligning af forskellige skrifttyper.</a:t>
            </a:r>
          </a:p>
          <a:p>
            <a:endParaRPr lang="da-DK" dirty="0"/>
          </a:p>
        </p:txBody>
      </p:sp>
    </p:spTree>
    <p:extLst>
      <p:ext uri="{BB962C8B-B14F-4D97-AF65-F5344CB8AC3E}">
        <p14:creationId xmlns:p14="http://schemas.microsoft.com/office/powerpoint/2010/main" val="27259481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168176"/>
      </p:ext>
    </p:extLst>
  </p:cSld>
  <p:clrMap bg1="lt1" tx1="dk1" bg2="lt2" tx2="dk2" accent1="accent1" accent2="accent2" accent3="accent3" accent4="accent4" accent5="accent5" accent6="accent6" hlink="hlink" folHlink="folHlink"/>
  <p:sldLayoutIdLst>
    <p:sldLayoutId id="2147483658" r:id="rId1"/>
    <p:sldLayoutId id="2147483665" r:id="rId2"/>
    <p:sldLayoutId id="2147483652" r:id="rId3"/>
    <p:sldLayoutId id="2147483651" r:id="rId4"/>
    <p:sldLayoutId id="214748364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184123"/>
      </p:ext>
    </p:extLst>
  </p:cSld>
  <p:clrMap bg1="lt1" tx1="dk1" bg2="lt2" tx2="dk2" accent1="accent1" accent2="accent2" accent3="accent3" accent4="accent4" accent5="accent5" accent6="accent6" hlink="hlink" folHlink="folHlink"/>
  <p:sldLayoutIdLst>
    <p:sldLayoutId id="2147483671" r:id="rId1"/>
    <p:sldLayoutId id="2147483659" r:id="rId2"/>
    <p:sldLayoutId id="2147483656" r:id="rId3"/>
    <p:sldLayoutId id="2147483657" r:id="rId4"/>
    <p:sldLayoutId id="2147483673" r:id="rId5"/>
    <p:sldLayoutId id="2147483660" r:id="rId6"/>
    <p:sldLayoutId id="2147483661" r:id="rId7"/>
    <p:sldLayoutId id="2147483672" r:id="rId8"/>
    <p:sldLayoutId id="2147483675" r:id="rId9"/>
    <p:sldLayoutId id="2147483667" r:id="rId10"/>
    <p:sldLayoutId id="2147483674" r:id="rId11"/>
    <p:sldLayoutId id="2147483677" r:id="rId12"/>
    <p:sldLayoutId id="2147483668" r:id="rId13"/>
    <p:sldLayoutId id="2147483669" r:id="rId14"/>
    <p:sldLayoutId id="2147483679" r:id="rId15"/>
    <p:sldLayoutId id="214748366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ideo" Target="https://www.youtube.com/embed/qybbdX-fJW0?feature=oembed" TargetMode="Externa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2AE8E4C-6F1F-40F7-94F3-BC54547685F3}"/>
              </a:ext>
            </a:extLst>
          </p:cNvPr>
          <p:cNvSpPr>
            <a:spLocks noGrp="1"/>
          </p:cNvSpPr>
          <p:nvPr>
            <p:ph type="body" sz="quarter" idx="10"/>
          </p:nvPr>
        </p:nvSpPr>
        <p:spPr/>
        <p:txBody>
          <a:bodyPr/>
          <a:lstStyle/>
          <a:p>
            <a:r>
              <a:rPr lang="da-DK" dirty="0"/>
              <a:t>DANMARKS REKREATIVE CYKELNETVÆRK</a:t>
            </a:r>
          </a:p>
        </p:txBody>
      </p:sp>
      <p:sp>
        <p:nvSpPr>
          <p:cNvPr id="3" name="Pladsholder til tekst 2">
            <a:extLst>
              <a:ext uri="{FF2B5EF4-FFF2-40B4-BE49-F238E27FC236}">
                <a16:creationId xmlns:a16="http://schemas.microsoft.com/office/drawing/2014/main" id="{CCD969E6-4CB0-4283-A4C3-E4663D7908C1}"/>
              </a:ext>
            </a:extLst>
          </p:cNvPr>
          <p:cNvSpPr>
            <a:spLocks noGrp="1"/>
          </p:cNvSpPr>
          <p:nvPr>
            <p:ph type="body" sz="quarter" idx="11"/>
          </p:nvPr>
        </p:nvSpPr>
        <p:spPr/>
        <p:txBody>
          <a:bodyPr/>
          <a:lstStyle/>
          <a:p>
            <a:r>
              <a:rPr lang="da-DK" dirty="0"/>
              <a:t>INTRODUKTION TIL </a:t>
            </a:r>
            <a:r>
              <a:rPr lang="da-DK" dirty="0" err="1"/>
              <a:t>ARBEJDEt</a:t>
            </a:r>
            <a:r>
              <a:rPr lang="da-DK" dirty="0"/>
              <a:t> MED</a:t>
            </a:r>
          </a:p>
        </p:txBody>
      </p:sp>
      <p:sp>
        <p:nvSpPr>
          <p:cNvPr id="4" name="Pladsholder til tekst 3">
            <a:extLst>
              <a:ext uri="{FF2B5EF4-FFF2-40B4-BE49-F238E27FC236}">
                <a16:creationId xmlns:a16="http://schemas.microsoft.com/office/drawing/2014/main" id="{88C4AC7C-B867-4E55-BB78-EBD13EFA8B79}"/>
              </a:ext>
            </a:extLst>
          </p:cNvPr>
          <p:cNvSpPr>
            <a:spLocks noGrp="1"/>
          </p:cNvSpPr>
          <p:nvPr>
            <p:ph type="body" sz="quarter" idx="15"/>
          </p:nvPr>
        </p:nvSpPr>
        <p:spPr/>
        <p:txBody>
          <a:bodyPr/>
          <a:lstStyle/>
          <a:p>
            <a:r>
              <a:rPr lang="da-DK" dirty="0"/>
              <a:t>Foto: Michael </a:t>
            </a:r>
            <a:r>
              <a:rPr lang="da-DK" dirty="0" err="1"/>
              <a:t>Fiukowski</a:t>
            </a:r>
            <a:r>
              <a:rPr lang="da-DK" dirty="0"/>
              <a:t> og Sarah Moritz</a:t>
            </a:r>
          </a:p>
        </p:txBody>
      </p:sp>
    </p:spTree>
    <p:extLst>
      <p:ext uri="{BB962C8B-B14F-4D97-AF65-F5344CB8AC3E}">
        <p14:creationId xmlns:p14="http://schemas.microsoft.com/office/powerpoint/2010/main" val="3438659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6F53B375-04A7-F97E-EBA7-D6ACC2B05ACA}"/>
              </a:ext>
            </a:extLst>
          </p:cNvPr>
          <p:cNvSpPr>
            <a:spLocks noGrp="1"/>
          </p:cNvSpPr>
          <p:nvPr>
            <p:ph type="body" sz="quarter" idx="10"/>
          </p:nvPr>
        </p:nvSpPr>
        <p:spPr>
          <a:xfrm>
            <a:off x="712789" y="780977"/>
            <a:ext cx="5230812" cy="1233940"/>
          </a:xfrm>
        </p:spPr>
        <p:txBody>
          <a:bodyPr/>
          <a:lstStyle/>
          <a:p>
            <a:r>
              <a:rPr lang="da-DK" dirty="0"/>
              <a:t>Opgave 1: Points of </a:t>
            </a:r>
            <a:r>
              <a:rPr lang="da-DK" dirty="0" err="1"/>
              <a:t>interests</a:t>
            </a:r>
            <a:endParaRPr lang="da-DK" dirty="0"/>
          </a:p>
        </p:txBody>
      </p:sp>
      <p:sp>
        <p:nvSpPr>
          <p:cNvPr id="5" name="Pladsholder til tekst 4">
            <a:extLst>
              <a:ext uri="{FF2B5EF4-FFF2-40B4-BE49-F238E27FC236}">
                <a16:creationId xmlns:a16="http://schemas.microsoft.com/office/drawing/2014/main" id="{24C00D71-456F-A66B-20AB-670EDAB6DD40}"/>
              </a:ext>
            </a:extLst>
          </p:cNvPr>
          <p:cNvSpPr>
            <a:spLocks noGrp="1"/>
          </p:cNvSpPr>
          <p:nvPr>
            <p:ph type="body" sz="quarter" idx="11"/>
          </p:nvPr>
        </p:nvSpPr>
        <p:spPr>
          <a:xfrm>
            <a:off x="712787" y="2079011"/>
            <a:ext cx="4997731" cy="3625103"/>
          </a:xfrm>
        </p:spPr>
        <p:txBody>
          <a:bodyPr/>
          <a:lstStyle/>
          <a:p>
            <a:r>
              <a:rPr lang="da-DK" sz="1400" dirty="0"/>
              <a:t>Markér 7-12 væsentlige steder for turismen på kortet. </a:t>
            </a:r>
          </a:p>
          <a:p>
            <a:r>
              <a:rPr lang="da-DK" sz="1400" dirty="0"/>
              <a:t>Steder det er vigtigt at cykelnetværket kommer forbi såsom:</a:t>
            </a:r>
          </a:p>
          <a:p>
            <a:pPr marL="285750" indent="-285750">
              <a:buFont typeface="Wingdings" panose="05000000000000000000" pitchFamily="2" charset="2"/>
              <a:buChar char="§"/>
            </a:pPr>
            <a:r>
              <a:rPr lang="da-DK" sz="1400" i="1" dirty="0"/>
              <a:t>væsentlige sommerhusområder</a:t>
            </a:r>
          </a:p>
          <a:p>
            <a:pPr marL="285750" indent="-285750">
              <a:buFont typeface="Wingdings" panose="05000000000000000000" pitchFamily="2" charset="2"/>
              <a:buChar char="§"/>
            </a:pPr>
            <a:r>
              <a:rPr lang="da-DK" sz="1400" i="1" dirty="0"/>
              <a:t>enestående naturoplevelser og landskaber</a:t>
            </a:r>
          </a:p>
          <a:p>
            <a:pPr marL="285750" indent="-285750">
              <a:buFont typeface="Wingdings" panose="05000000000000000000" pitchFamily="2" charset="2"/>
              <a:buChar char="§"/>
            </a:pPr>
            <a:r>
              <a:rPr lang="da-DK" sz="1400" i="1" dirty="0"/>
              <a:t>særlige seværdigheder</a:t>
            </a:r>
          </a:p>
          <a:p>
            <a:pPr marL="285750" indent="-285750">
              <a:buFont typeface="Wingdings" panose="05000000000000000000" pitchFamily="2" charset="2"/>
              <a:buChar char="§"/>
            </a:pPr>
            <a:r>
              <a:rPr lang="da-DK" sz="1400" i="1" dirty="0"/>
              <a:t>services</a:t>
            </a:r>
          </a:p>
          <a:p>
            <a:pPr marL="285750" indent="-285750">
              <a:buFont typeface="Wingdings" panose="05000000000000000000" pitchFamily="2" charset="2"/>
              <a:buChar char="§"/>
            </a:pPr>
            <a:r>
              <a:rPr lang="da-DK" sz="1400" i="1" dirty="0"/>
              <a:t>store attraktioner </a:t>
            </a:r>
          </a:p>
          <a:p>
            <a:r>
              <a:rPr lang="da-DK" sz="1400" dirty="0"/>
              <a:t>Det kan også være at der er nogle steder lige på den anden side af kommunegrænsen.</a:t>
            </a:r>
          </a:p>
        </p:txBody>
      </p:sp>
      <p:pic>
        <p:nvPicPr>
          <p:cNvPr id="14" name="Pladsholder til billede 13">
            <a:extLst>
              <a:ext uri="{FF2B5EF4-FFF2-40B4-BE49-F238E27FC236}">
                <a16:creationId xmlns:a16="http://schemas.microsoft.com/office/drawing/2014/main" id="{C06E3030-0B28-CFF8-E375-1DEDA759DBCF}"/>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val="0"/>
              </a:ext>
            </a:extLst>
          </a:blip>
          <a:srcRect/>
          <a:stretch/>
        </p:blipFill>
        <p:spPr>
          <a:xfrm>
            <a:off x="6096000" y="0"/>
            <a:ext cx="6096001" cy="6858000"/>
          </a:xfrm>
        </p:spPr>
      </p:pic>
      <p:sp>
        <p:nvSpPr>
          <p:cNvPr id="17" name="Pladsholder til tekst 7">
            <a:extLst>
              <a:ext uri="{FF2B5EF4-FFF2-40B4-BE49-F238E27FC236}">
                <a16:creationId xmlns:a16="http://schemas.microsoft.com/office/drawing/2014/main" id="{75B6DCB3-5503-50CA-BEFE-B5442BE38850}"/>
              </a:ext>
            </a:extLst>
          </p:cNvPr>
          <p:cNvSpPr txBox="1">
            <a:spLocks/>
          </p:cNvSpPr>
          <p:nvPr/>
        </p:nvSpPr>
        <p:spPr>
          <a:xfrm>
            <a:off x="10589084" y="6583566"/>
            <a:ext cx="3205832" cy="274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800" dirty="0">
                <a:solidFill>
                  <a:srgbClr val="E3E3E3"/>
                </a:solidFill>
              </a:rPr>
              <a:t>Foto: Daniel Villadsen</a:t>
            </a:r>
          </a:p>
        </p:txBody>
      </p:sp>
    </p:spTree>
    <p:extLst>
      <p:ext uri="{BB962C8B-B14F-4D97-AF65-F5344CB8AC3E}">
        <p14:creationId xmlns:p14="http://schemas.microsoft.com/office/powerpoint/2010/main" val="811014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billede 11">
            <a:extLst>
              <a:ext uri="{FF2B5EF4-FFF2-40B4-BE49-F238E27FC236}">
                <a16:creationId xmlns:a16="http://schemas.microsoft.com/office/drawing/2014/main" id="{2229E093-58A2-5021-A553-F5687C6D90F2}"/>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val="0"/>
              </a:ext>
            </a:extLst>
          </a:blip>
          <a:srcRect/>
          <a:stretch/>
        </p:blipFill>
        <p:spPr>
          <a:xfrm>
            <a:off x="6096000" y="0"/>
            <a:ext cx="6096000" cy="6858000"/>
          </a:xfrm>
          <a:solidFill>
            <a:schemeClr val="bg2"/>
          </a:solidFill>
        </p:spPr>
      </p:pic>
      <p:sp>
        <p:nvSpPr>
          <p:cNvPr id="4" name="Pladsholder til tekst 3">
            <a:extLst>
              <a:ext uri="{FF2B5EF4-FFF2-40B4-BE49-F238E27FC236}">
                <a16:creationId xmlns:a16="http://schemas.microsoft.com/office/drawing/2014/main" id="{6F53B375-04A7-F97E-EBA7-D6ACC2B05ACA}"/>
              </a:ext>
            </a:extLst>
          </p:cNvPr>
          <p:cNvSpPr>
            <a:spLocks noGrp="1"/>
          </p:cNvSpPr>
          <p:nvPr>
            <p:ph type="body" sz="quarter" idx="10"/>
          </p:nvPr>
        </p:nvSpPr>
        <p:spPr>
          <a:xfrm>
            <a:off x="712788" y="780977"/>
            <a:ext cx="5265981" cy="1233940"/>
          </a:xfrm>
        </p:spPr>
        <p:txBody>
          <a:bodyPr/>
          <a:lstStyle/>
          <a:p>
            <a:r>
              <a:rPr lang="da-DK" dirty="0"/>
              <a:t>Opgave 2: Kvalificering af strækninger</a:t>
            </a:r>
          </a:p>
        </p:txBody>
      </p:sp>
      <p:sp>
        <p:nvSpPr>
          <p:cNvPr id="5" name="Pladsholder til tekst 4">
            <a:extLst>
              <a:ext uri="{FF2B5EF4-FFF2-40B4-BE49-F238E27FC236}">
                <a16:creationId xmlns:a16="http://schemas.microsoft.com/office/drawing/2014/main" id="{24C00D71-456F-A66B-20AB-670EDAB6DD40}"/>
              </a:ext>
            </a:extLst>
          </p:cNvPr>
          <p:cNvSpPr>
            <a:spLocks noGrp="1"/>
          </p:cNvSpPr>
          <p:nvPr>
            <p:ph type="body" sz="quarter" idx="11"/>
          </p:nvPr>
        </p:nvSpPr>
        <p:spPr>
          <a:xfrm>
            <a:off x="712788" y="1734671"/>
            <a:ext cx="5133828" cy="3969443"/>
          </a:xfrm>
        </p:spPr>
        <p:txBody>
          <a:bodyPr/>
          <a:lstStyle/>
          <a:p>
            <a:pPr indent="-228600">
              <a:lnSpc>
                <a:spcPct val="130000"/>
              </a:lnSpc>
            </a:pPr>
            <a:r>
              <a:rPr lang="da-DK" sz="1400" dirty="0">
                <a:effectLst/>
                <a:latin typeface="Montserrat Light" panose="00000400000000000000" pitchFamily="2" charset="0"/>
                <a:ea typeface="Montserrat Light" panose="00000400000000000000" pitchFamily="2" charset="0"/>
                <a:cs typeface="Times New Roman" panose="02020603050405020304" pitchFamily="18" charset="0"/>
              </a:rPr>
              <a:t>Start i et område hvor gruppen har lokal kendskab, og gennemgå netværket:</a:t>
            </a:r>
          </a:p>
          <a:p>
            <a:pPr indent="-228600">
              <a:lnSpc>
                <a:spcPct val="130000"/>
              </a:lnSpc>
              <a:buFont typeface="Wingdings" panose="05000000000000000000" pitchFamily="2" charset="2"/>
              <a:buChar char="§"/>
            </a:pPr>
            <a:r>
              <a:rPr lang="da-DK" sz="1400" i="1" dirty="0">
                <a:latin typeface="Montserrat Light" panose="00000400000000000000" pitchFamily="2" charset="0"/>
                <a:ea typeface="Montserrat Light" panose="00000400000000000000" pitchFamily="2" charset="0"/>
                <a:cs typeface="Times New Roman" panose="02020603050405020304" pitchFamily="18" charset="0"/>
              </a:rPr>
              <a:t>Kommer netværket forbi de udpegede Points of </a:t>
            </a:r>
            <a:r>
              <a:rPr lang="da-DK" sz="1400" i="1" dirty="0" err="1">
                <a:latin typeface="Montserrat Light" panose="00000400000000000000" pitchFamily="2" charset="0"/>
                <a:ea typeface="Montserrat Light" panose="00000400000000000000" pitchFamily="2" charset="0"/>
                <a:cs typeface="Times New Roman" panose="02020603050405020304" pitchFamily="18" charset="0"/>
              </a:rPr>
              <a:t>Interests</a:t>
            </a:r>
            <a:r>
              <a:rPr lang="da-DK" sz="1400" i="1" dirty="0">
                <a:latin typeface="Montserrat Light" panose="00000400000000000000" pitchFamily="2" charset="0"/>
                <a:ea typeface="Montserrat Light" panose="00000400000000000000" pitchFamily="2" charset="0"/>
                <a:cs typeface="Times New Roman" panose="02020603050405020304" pitchFamily="18" charset="0"/>
              </a:rPr>
              <a:t>?</a:t>
            </a:r>
          </a:p>
          <a:p>
            <a:pPr indent="-228600">
              <a:lnSpc>
                <a:spcPct val="130000"/>
              </a:lnSpc>
              <a:buFont typeface="Wingdings" panose="05000000000000000000" pitchFamily="2" charset="2"/>
              <a:buChar char="§"/>
            </a:pPr>
            <a:r>
              <a:rPr lang="da-DK" sz="1400" i="1" dirty="0">
                <a:effectLst/>
                <a:latin typeface="Montserrat Light" panose="00000400000000000000" pitchFamily="2" charset="0"/>
                <a:ea typeface="Montserrat Light" panose="00000400000000000000" pitchFamily="2" charset="0"/>
                <a:cs typeface="Times New Roman" panose="02020603050405020304" pitchFamily="18" charset="0"/>
              </a:rPr>
              <a:t>Er der nogle strækninger som ligger for tæt? Hvor den ene skal fjernes?</a:t>
            </a:r>
          </a:p>
          <a:p>
            <a:pPr indent="-228600">
              <a:lnSpc>
                <a:spcPct val="130000"/>
              </a:lnSpc>
              <a:buFont typeface="Wingdings" panose="05000000000000000000" pitchFamily="2" charset="2"/>
              <a:buChar char="§"/>
            </a:pPr>
            <a:r>
              <a:rPr lang="da-DK" sz="1400" i="1" dirty="0">
                <a:latin typeface="Montserrat Light" panose="00000400000000000000" pitchFamily="2" charset="0"/>
                <a:ea typeface="Montserrat Light" panose="00000400000000000000" pitchFamily="2" charset="0"/>
                <a:cs typeface="Times New Roman" panose="02020603050405020304" pitchFamily="18" charset="0"/>
              </a:rPr>
              <a:t>Er der nogle steder hvor der mangler en strækning? Måske er der nogle infrastrukturprojekter på vej såsom planer om en ny cykelsti som vil være oplagt at have med? Eller en ny udstykning som skal kobles på?</a:t>
            </a:r>
          </a:p>
          <a:p>
            <a:pPr indent="-228600">
              <a:lnSpc>
                <a:spcPct val="130000"/>
              </a:lnSpc>
              <a:buFont typeface="Wingdings" panose="05000000000000000000" pitchFamily="2" charset="2"/>
              <a:buChar char="§"/>
            </a:pPr>
            <a:r>
              <a:rPr lang="da-DK" sz="1400" i="1" dirty="0">
                <a:effectLst/>
                <a:latin typeface="Montserrat Light" panose="00000400000000000000" pitchFamily="2" charset="0"/>
                <a:ea typeface="Montserrat Light" panose="00000400000000000000" pitchFamily="2" charset="0"/>
                <a:cs typeface="Times New Roman" panose="02020603050405020304" pitchFamily="18" charset="0"/>
              </a:rPr>
              <a:t>Er strækningerne sikre</a:t>
            </a:r>
            <a:r>
              <a:rPr lang="da-DK" sz="1400" i="1" dirty="0">
                <a:latin typeface="Montserrat Light" panose="00000400000000000000" pitchFamily="2" charset="0"/>
                <a:ea typeface="Montserrat Light" panose="00000400000000000000" pitchFamily="2" charset="0"/>
                <a:cs typeface="Times New Roman" panose="02020603050405020304" pitchFamily="18" charset="0"/>
              </a:rPr>
              <a:t> nok at cykle på? </a:t>
            </a:r>
            <a:r>
              <a:rPr lang="da-DK" sz="1400" i="1" dirty="0">
                <a:effectLst/>
                <a:latin typeface="Montserrat Light" panose="00000400000000000000" pitchFamily="2" charset="0"/>
                <a:ea typeface="Montserrat Light" panose="00000400000000000000" pitchFamily="2" charset="0"/>
                <a:cs typeface="Times New Roman" panose="02020603050405020304" pitchFamily="18" charset="0"/>
              </a:rPr>
              <a:t>Er der nogle strækninger eller kryds som er udfordrende?</a:t>
            </a:r>
          </a:p>
          <a:p>
            <a:pPr>
              <a:lnSpc>
                <a:spcPct val="130000"/>
              </a:lnSpc>
            </a:pPr>
            <a:endParaRPr lang="da-DK" dirty="0">
              <a:latin typeface="Montserrat Light" panose="00000400000000000000" pitchFamily="2" charset="0"/>
              <a:ea typeface="Montserrat Light" panose="00000400000000000000" pitchFamily="2" charset="0"/>
              <a:cs typeface="Times New Roman" panose="02020603050405020304" pitchFamily="18" charset="0"/>
            </a:endParaRPr>
          </a:p>
        </p:txBody>
      </p:sp>
      <p:sp>
        <p:nvSpPr>
          <p:cNvPr id="6" name="Rektangel 31">
            <a:extLst>
              <a:ext uri="{FF2B5EF4-FFF2-40B4-BE49-F238E27FC236}">
                <a16:creationId xmlns:a16="http://schemas.microsoft.com/office/drawing/2014/main" id="{049C3568-D733-CA96-72D8-9FB9E10C9A20}"/>
              </a:ext>
            </a:extLst>
          </p:cNvPr>
          <p:cNvSpPr/>
          <p:nvPr/>
        </p:nvSpPr>
        <p:spPr>
          <a:xfrm>
            <a:off x="9381405" y="279380"/>
            <a:ext cx="2561211" cy="1958600"/>
          </a:xfrm>
          <a:custGeom>
            <a:avLst/>
            <a:gdLst>
              <a:gd name="connsiteX0" fmla="*/ 0 w 1117641"/>
              <a:gd name="connsiteY0" fmla="*/ 0 h 1216153"/>
              <a:gd name="connsiteX1" fmla="*/ 536468 w 1117641"/>
              <a:gd name="connsiteY1" fmla="*/ 0 h 1216153"/>
              <a:gd name="connsiteX2" fmla="*/ 1117641 w 1117641"/>
              <a:gd name="connsiteY2" fmla="*/ 0 h 1216153"/>
              <a:gd name="connsiteX3" fmla="*/ 1117641 w 1117641"/>
              <a:gd name="connsiteY3" fmla="*/ 595915 h 1216153"/>
              <a:gd name="connsiteX4" fmla="*/ 1117641 w 1117641"/>
              <a:gd name="connsiteY4" fmla="*/ 1216153 h 1216153"/>
              <a:gd name="connsiteX5" fmla="*/ 569997 w 1117641"/>
              <a:gd name="connsiteY5" fmla="*/ 1216153 h 1216153"/>
              <a:gd name="connsiteX6" fmla="*/ 0 w 1117641"/>
              <a:gd name="connsiteY6" fmla="*/ 1216153 h 1216153"/>
              <a:gd name="connsiteX7" fmla="*/ 0 w 1117641"/>
              <a:gd name="connsiteY7" fmla="*/ 595915 h 1216153"/>
              <a:gd name="connsiteX8" fmla="*/ 0 w 1117641"/>
              <a:gd name="connsiteY8" fmla="*/ 0 h 12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41" h="1216153" extrusionOk="0">
                <a:moveTo>
                  <a:pt x="0" y="0"/>
                </a:moveTo>
                <a:cubicBezTo>
                  <a:pt x="111613" y="8918"/>
                  <a:pt x="323094" y="-8122"/>
                  <a:pt x="536468" y="0"/>
                </a:cubicBezTo>
                <a:cubicBezTo>
                  <a:pt x="749842" y="8122"/>
                  <a:pt x="955205" y="13129"/>
                  <a:pt x="1117641" y="0"/>
                </a:cubicBezTo>
                <a:cubicBezTo>
                  <a:pt x="1100384" y="137943"/>
                  <a:pt x="1137509" y="344695"/>
                  <a:pt x="1117641" y="595915"/>
                </a:cubicBezTo>
                <a:cubicBezTo>
                  <a:pt x="1097773" y="847136"/>
                  <a:pt x="1101477" y="1057221"/>
                  <a:pt x="1117641" y="1216153"/>
                </a:cubicBezTo>
                <a:cubicBezTo>
                  <a:pt x="878409" y="1232019"/>
                  <a:pt x="736344" y="1240456"/>
                  <a:pt x="569997" y="1216153"/>
                </a:cubicBezTo>
                <a:cubicBezTo>
                  <a:pt x="403650" y="1191850"/>
                  <a:pt x="259903" y="1209091"/>
                  <a:pt x="0" y="1216153"/>
                </a:cubicBezTo>
                <a:cubicBezTo>
                  <a:pt x="-21048" y="1012120"/>
                  <a:pt x="-9906" y="818046"/>
                  <a:pt x="0" y="595915"/>
                </a:cubicBezTo>
                <a:cubicBezTo>
                  <a:pt x="9906" y="373784"/>
                  <a:pt x="-7419" y="124288"/>
                  <a:pt x="0" y="0"/>
                </a:cubicBezTo>
                <a:close/>
              </a:path>
            </a:pathLst>
          </a:custGeom>
          <a:solidFill>
            <a:schemeClr val="bg2"/>
          </a:solidFill>
          <a:ln w="12700" cap="flat" cmpd="sng" algn="ctr">
            <a:solidFill>
              <a:srgbClr val="000000"/>
            </a:solidFill>
            <a:prstDash val="solid"/>
            <a:miter lim="800000"/>
          </a:ln>
          <a:effectLst/>
        </p:spPr>
        <p:txBody>
          <a:bodyPr wrap="square" tIns="108000" rtlCol="0" anchor="t">
            <a:noAutofit/>
          </a:bodyPr>
          <a:lstStyle/>
          <a:p>
            <a:pPr>
              <a:lnSpc>
                <a:spcPct val="130000"/>
              </a:lnSpc>
              <a:spcAft>
                <a:spcPts val="600"/>
              </a:spcAft>
            </a:pPr>
            <a:r>
              <a:rPr lang="da-DK" sz="1200" kern="1200" dirty="0">
                <a:solidFill>
                  <a:srgbClr val="000000"/>
                </a:solidFill>
                <a:effectLst/>
                <a:latin typeface="Montserrat Black" panose="00000A00000000000000" pitchFamily="2" charset="0"/>
                <a:ea typeface="+mn-ea"/>
                <a:cs typeface="+mn-cs"/>
              </a:rPr>
              <a:t>Oplevelser og variation</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Wingdings" panose="05000000000000000000" pitchFamily="2" charset="2"/>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Landskab</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Wingdings" panose="05000000000000000000" pitchFamily="2" charset="2"/>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Udsigt</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Wingdings" panose="05000000000000000000" pitchFamily="2" charset="2"/>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Vejgeometri</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spcAft>
                <a:spcPts val="600"/>
              </a:spcAft>
              <a:buFont typeface="Wingdings" panose="05000000000000000000" pitchFamily="2" charset="2"/>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”Små” overraskelser</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a:lnSpc>
                <a:spcPct val="130000"/>
              </a:lnSpc>
              <a:spcAft>
                <a:spcPts val="600"/>
              </a:spcAft>
            </a:pPr>
            <a:r>
              <a:rPr lang="da-DK" sz="900" kern="1200" dirty="0">
                <a:solidFill>
                  <a:srgbClr val="000000"/>
                </a:solidFill>
                <a:effectLst/>
                <a:latin typeface="Montserrat Light" panose="00000400000000000000" pitchFamily="2" charset="0"/>
                <a:ea typeface="+mn-ea"/>
                <a:cs typeface="+mn-cs"/>
              </a:rPr>
              <a:t> </a:t>
            </a:r>
            <a:endParaRPr lang="da-DK" sz="900" dirty="0">
              <a:effectLst/>
              <a:latin typeface="Montserrat Light" panose="00000400000000000000" pitchFamily="2" charset="0"/>
              <a:ea typeface="Montserrat Light" panose="00000400000000000000" pitchFamily="2" charset="0"/>
              <a:cs typeface="Times New Roman" panose="02020603050405020304" pitchFamily="18" charset="0"/>
            </a:endParaRPr>
          </a:p>
        </p:txBody>
      </p:sp>
      <p:sp>
        <p:nvSpPr>
          <p:cNvPr id="9" name="Rektangel 31">
            <a:extLst>
              <a:ext uri="{FF2B5EF4-FFF2-40B4-BE49-F238E27FC236}">
                <a16:creationId xmlns:a16="http://schemas.microsoft.com/office/drawing/2014/main" id="{15A39996-E28C-BFA8-EB9A-81EFF0F53727}"/>
              </a:ext>
            </a:extLst>
          </p:cNvPr>
          <p:cNvSpPr/>
          <p:nvPr/>
        </p:nvSpPr>
        <p:spPr>
          <a:xfrm>
            <a:off x="9381406" y="2406518"/>
            <a:ext cx="2561210" cy="1960508"/>
          </a:xfrm>
          <a:custGeom>
            <a:avLst/>
            <a:gdLst>
              <a:gd name="connsiteX0" fmla="*/ 0 w 1117641"/>
              <a:gd name="connsiteY0" fmla="*/ 0 h 1216153"/>
              <a:gd name="connsiteX1" fmla="*/ 536468 w 1117641"/>
              <a:gd name="connsiteY1" fmla="*/ 0 h 1216153"/>
              <a:gd name="connsiteX2" fmla="*/ 1117641 w 1117641"/>
              <a:gd name="connsiteY2" fmla="*/ 0 h 1216153"/>
              <a:gd name="connsiteX3" fmla="*/ 1117641 w 1117641"/>
              <a:gd name="connsiteY3" fmla="*/ 595915 h 1216153"/>
              <a:gd name="connsiteX4" fmla="*/ 1117641 w 1117641"/>
              <a:gd name="connsiteY4" fmla="*/ 1216153 h 1216153"/>
              <a:gd name="connsiteX5" fmla="*/ 569997 w 1117641"/>
              <a:gd name="connsiteY5" fmla="*/ 1216153 h 1216153"/>
              <a:gd name="connsiteX6" fmla="*/ 0 w 1117641"/>
              <a:gd name="connsiteY6" fmla="*/ 1216153 h 1216153"/>
              <a:gd name="connsiteX7" fmla="*/ 0 w 1117641"/>
              <a:gd name="connsiteY7" fmla="*/ 595915 h 1216153"/>
              <a:gd name="connsiteX8" fmla="*/ 0 w 1117641"/>
              <a:gd name="connsiteY8" fmla="*/ 0 h 12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41" h="1216153" extrusionOk="0">
                <a:moveTo>
                  <a:pt x="0" y="0"/>
                </a:moveTo>
                <a:cubicBezTo>
                  <a:pt x="111613" y="8918"/>
                  <a:pt x="323094" y="-8122"/>
                  <a:pt x="536468" y="0"/>
                </a:cubicBezTo>
                <a:cubicBezTo>
                  <a:pt x="749842" y="8122"/>
                  <a:pt x="955205" y="13129"/>
                  <a:pt x="1117641" y="0"/>
                </a:cubicBezTo>
                <a:cubicBezTo>
                  <a:pt x="1100384" y="137943"/>
                  <a:pt x="1137509" y="344695"/>
                  <a:pt x="1117641" y="595915"/>
                </a:cubicBezTo>
                <a:cubicBezTo>
                  <a:pt x="1097773" y="847136"/>
                  <a:pt x="1101477" y="1057221"/>
                  <a:pt x="1117641" y="1216153"/>
                </a:cubicBezTo>
                <a:cubicBezTo>
                  <a:pt x="878409" y="1232019"/>
                  <a:pt x="736344" y="1240456"/>
                  <a:pt x="569997" y="1216153"/>
                </a:cubicBezTo>
                <a:cubicBezTo>
                  <a:pt x="403650" y="1191850"/>
                  <a:pt x="259903" y="1209091"/>
                  <a:pt x="0" y="1216153"/>
                </a:cubicBezTo>
                <a:cubicBezTo>
                  <a:pt x="-21048" y="1012120"/>
                  <a:pt x="-9906" y="818046"/>
                  <a:pt x="0" y="595915"/>
                </a:cubicBezTo>
                <a:cubicBezTo>
                  <a:pt x="9906" y="373784"/>
                  <a:pt x="-7419" y="124288"/>
                  <a:pt x="0" y="0"/>
                </a:cubicBezTo>
                <a:close/>
              </a:path>
            </a:pathLst>
          </a:custGeom>
          <a:solidFill>
            <a:schemeClr val="bg2"/>
          </a:solidFill>
          <a:ln w="12700" cap="flat" cmpd="sng" algn="ctr">
            <a:solidFill>
              <a:srgbClr val="000000"/>
            </a:solidFill>
            <a:prstDash val="solid"/>
            <a:miter lim="800000"/>
          </a:ln>
          <a:effectLst/>
        </p:spPr>
        <p:txBody>
          <a:bodyPr wrap="square" tIns="108000" rtlCol="0" anchor="t">
            <a:noAutofit/>
          </a:bodyPr>
          <a:lstStyle/>
          <a:p>
            <a:pPr>
              <a:lnSpc>
                <a:spcPct val="130000"/>
              </a:lnSpc>
              <a:spcAft>
                <a:spcPts val="600"/>
              </a:spcAft>
            </a:pPr>
            <a:r>
              <a:rPr lang="da-DK" sz="1200" kern="1200" dirty="0">
                <a:solidFill>
                  <a:srgbClr val="000000"/>
                </a:solidFill>
                <a:effectLst/>
                <a:latin typeface="Montserrat Black" panose="00000A00000000000000" pitchFamily="2" charset="0"/>
                <a:ea typeface="+mn-ea"/>
                <a:cs typeface="+mn-cs"/>
              </a:rPr>
              <a:t>Service og tilgængelighed</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Attraktioner og </a:t>
            </a:r>
            <a:b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b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seværdigheder</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Overnatning</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Faciliteter</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Forplejning/handel</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spcAft>
                <a:spcPts val="600"/>
              </a:spcAft>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Trafikforbindelser</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p:txBody>
      </p:sp>
      <p:sp>
        <p:nvSpPr>
          <p:cNvPr id="10" name="Rektangel 31">
            <a:extLst>
              <a:ext uri="{FF2B5EF4-FFF2-40B4-BE49-F238E27FC236}">
                <a16:creationId xmlns:a16="http://schemas.microsoft.com/office/drawing/2014/main" id="{1D4E87D5-E98D-4E7D-D8B2-DE059CCE84F6}"/>
              </a:ext>
            </a:extLst>
          </p:cNvPr>
          <p:cNvSpPr/>
          <p:nvPr/>
        </p:nvSpPr>
        <p:spPr>
          <a:xfrm>
            <a:off x="9381406" y="4535564"/>
            <a:ext cx="2561210" cy="1960508"/>
          </a:xfrm>
          <a:custGeom>
            <a:avLst/>
            <a:gdLst>
              <a:gd name="connsiteX0" fmla="*/ 0 w 1117641"/>
              <a:gd name="connsiteY0" fmla="*/ 0 h 1216153"/>
              <a:gd name="connsiteX1" fmla="*/ 536468 w 1117641"/>
              <a:gd name="connsiteY1" fmla="*/ 0 h 1216153"/>
              <a:gd name="connsiteX2" fmla="*/ 1117641 w 1117641"/>
              <a:gd name="connsiteY2" fmla="*/ 0 h 1216153"/>
              <a:gd name="connsiteX3" fmla="*/ 1117641 w 1117641"/>
              <a:gd name="connsiteY3" fmla="*/ 595915 h 1216153"/>
              <a:gd name="connsiteX4" fmla="*/ 1117641 w 1117641"/>
              <a:gd name="connsiteY4" fmla="*/ 1216153 h 1216153"/>
              <a:gd name="connsiteX5" fmla="*/ 569997 w 1117641"/>
              <a:gd name="connsiteY5" fmla="*/ 1216153 h 1216153"/>
              <a:gd name="connsiteX6" fmla="*/ 0 w 1117641"/>
              <a:gd name="connsiteY6" fmla="*/ 1216153 h 1216153"/>
              <a:gd name="connsiteX7" fmla="*/ 0 w 1117641"/>
              <a:gd name="connsiteY7" fmla="*/ 595915 h 1216153"/>
              <a:gd name="connsiteX8" fmla="*/ 0 w 1117641"/>
              <a:gd name="connsiteY8" fmla="*/ 0 h 12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41" h="1216153" extrusionOk="0">
                <a:moveTo>
                  <a:pt x="0" y="0"/>
                </a:moveTo>
                <a:cubicBezTo>
                  <a:pt x="111613" y="8918"/>
                  <a:pt x="323094" y="-8122"/>
                  <a:pt x="536468" y="0"/>
                </a:cubicBezTo>
                <a:cubicBezTo>
                  <a:pt x="749842" y="8122"/>
                  <a:pt x="955205" y="13129"/>
                  <a:pt x="1117641" y="0"/>
                </a:cubicBezTo>
                <a:cubicBezTo>
                  <a:pt x="1100384" y="137943"/>
                  <a:pt x="1137509" y="344695"/>
                  <a:pt x="1117641" y="595915"/>
                </a:cubicBezTo>
                <a:cubicBezTo>
                  <a:pt x="1097773" y="847136"/>
                  <a:pt x="1101477" y="1057221"/>
                  <a:pt x="1117641" y="1216153"/>
                </a:cubicBezTo>
                <a:cubicBezTo>
                  <a:pt x="878409" y="1232019"/>
                  <a:pt x="736344" y="1240456"/>
                  <a:pt x="569997" y="1216153"/>
                </a:cubicBezTo>
                <a:cubicBezTo>
                  <a:pt x="403650" y="1191850"/>
                  <a:pt x="259903" y="1209091"/>
                  <a:pt x="0" y="1216153"/>
                </a:cubicBezTo>
                <a:cubicBezTo>
                  <a:pt x="-21048" y="1012120"/>
                  <a:pt x="-9906" y="818046"/>
                  <a:pt x="0" y="595915"/>
                </a:cubicBezTo>
                <a:cubicBezTo>
                  <a:pt x="9906" y="373784"/>
                  <a:pt x="-7419" y="124288"/>
                  <a:pt x="0" y="0"/>
                </a:cubicBezTo>
                <a:close/>
              </a:path>
            </a:pathLst>
          </a:custGeom>
          <a:solidFill>
            <a:schemeClr val="bg2"/>
          </a:solidFill>
          <a:ln w="12700" cap="flat" cmpd="sng" algn="ctr">
            <a:solidFill>
              <a:srgbClr val="000000"/>
            </a:solidFill>
            <a:prstDash val="solid"/>
            <a:miter lim="800000"/>
          </a:ln>
          <a:effectLst/>
        </p:spPr>
        <p:txBody>
          <a:bodyPr wrap="square" tIns="108000" rtlCol="0" anchor="t">
            <a:noAutofit/>
          </a:bodyPr>
          <a:lstStyle/>
          <a:p>
            <a:pPr>
              <a:lnSpc>
                <a:spcPct val="130000"/>
              </a:lnSpc>
              <a:spcAft>
                <a:spcPts val="600"/>
              </a:spcAft>
            </a:pPr>
            <a:r>
              <a:rPr lang="da-DK" sz="1200" kern="1200" dirty="0">
                <a:solidFill>
                  <a:srgbClr val="000000"/>
                </a:solidFill>
                <a:effectLst/>
                <a:latin typeface="Montserrat Black" panose="00000A00000000000000" pitchFamily="2" charset="0"/>
                <a:ea typeface="+mn-ea"/>
                <a:cs typeface="+mn-cs"/>
              </a:rPr>
              <a:t>Sikkerhed og sammenhæng</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Sikkerhed</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Sammenhæng</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Fremkommelighed</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spcAft>
                <a:spcPts val="600"/>
              </a:spcAft>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Komfort</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p:txBody>
      </p:sp>
      <p:sp>
        <p:nvSpPr>
          <p:cNvPr id="13" name="Pladsholder til tekst 7">
            <a:extLst>
              <a:ext uri="{FF2B5EF4-FFF2-40B4-BE49-F238E27FC236}">
                <a16:creationId xmlns:a16="http://schemas.microsoft.com/office/drawing/2014/main" id="{51805FA9-C65B-1AEF-7072-8B43F9F95AE3}"/>
              </a:ext>
            </a:extLst>
          </p:cNvPr>
          <p:cNvSpPr txBox="1">
            <a:spLocks/>
          </p:cNvSpPr>
          <p:nvPr/>
        </p:nvSpPr>
        <p:spPr>
          <a:xfrm>
            <a:off x="6175574" y="6539819"/>
            <a:ext cx="3205832" cy="274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800" dirty="0">
                <a:solidFill>
                  <a:srgbClr val="E3E3E3"/>
                </a:solidFill>
              </a:rPr>
              <a:t>Foto: Sarah Green</a:t>
            </a:r>
          </a:p>
        </p:txBody>
      </p:sp>
    </p:spTree>
    <p:extLst>
      <p:ext uri="{BB962C8B-B14F-4D97-AF65-F5344CB8AC3E}">
        <p14:creationId xmlns:p14="http://schemas.microsoft.com/office/powerpoint/2010/main" val="343748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6A794A1-4183-C355-7BF2-3DA1BE5C14E5}"/>
              </a:ext>
            </a:extLst>
          </p:cNvPr>
          <p:cNvSpPr>
            <a:spLocks noGrp="1"/>
          </p:cNvSpPr>
          <p:nvPr>
            <p:ph type="body" sz="quarter" idx="10"/>
          </p:nvPr>
        </p:nvSpPr>
        <p:spPr>
          <a:xfrm>
            <a:off x="712788" y="780977"/>
            <a:ext cx="11219568" cy="1198797"/>
          </a:xfrm>
        </p:spPr>
        <p:txBody>
          <a:bodyPr/>
          <a:lstStyle/>
          <a:p>
            <a:r>
              <a:rPr lang="da-DK" dirty="0"/>
              <a:t>Det kommende arbejde- forslag til tidsplan</a:t>
            </a:r>
          </a:p>
        </p:txBody>
      </p:sp>
      <p:sp>
        <p:nvSpPr>
          <p:cNvPr id="15" name="Tekstfelt 14">
            <a:extLst>
              <a:ext uri="{FF2B5EF4-FFF2-40B4-BE49-F238E27FC236}">
                <a16:creationId xmlns:a16="http://schemas.microsoft.com/office/drawing/2014/main" id="{1176E402-9DF1-5EDA-F8A7-EF49B1568282}"/>
              </a:ext>
            </a:extLst>
          </p:cNvPr>
          <p:cNvSpPr txBox="1"/>
          <p:nvPr/>
        </p:nvSpPr>
        <p:spPr>
          <a:xfrm>
            <a:off x="3549634" y="1484291"/>
            <a:ext cx="8677900" cy="5262979"/>
          </a:xfrm>
          <a:prstGeom prst="rect">
            <a:avLst/>
          </a:prstGeom>
          <a:noFill/>
        </p:spPr>
        <p:txBody>
          <a:bodyPr wrap="square" rtlCol="0">
            <a:spAutoFit/>
          </a:bodyPr>
          <a:lstStyle/>
          <a:p>
            <a:pPr algn="l"/>
            <a:r>
              <a:rPr lang="da-DK" sz="1400" b="1" dirty="0">
                <a:latin typeface="Montserrat Light" pitchFamily="2" charset="77"/>
              </a:rPr>
              <a:t>Uge 1-5: Kvalificering af strækninger #</a:t>
            </a:r>
            <a:r>
              <a:rPr lang="da-DK" sz="1400" b="1" i="0" dirty="0">
                <a:latin typeface="Montserrat Light" pitchFamily="2" charset="77"/>
              </a:rPr>
              <a:t>1</a:t>
            </a:r>
            <a:endParaRPr lang="da-DK" sz="1400" dirty="0">
              <a:latin typeface="Montserrat Light" pitchFamily="2" charset="77"/>
            </a:endParaRPr>
          </a:p>
          <a:p>
            <a:pPr marL="285750" indent="-285750">
              <a:buFont typeface="Wingdings" panose="05000000000000000000" pitchFamily="2" charset="2"/>
              <a:buChar char="§"/>
            </a:pPr>
            <a:r>
              <a:rPr lang="da-DK" sz="1400" dirty="0">
                <a:latin typeface="Montserrat Light" pitchFamily="2" charset="77"/>
              </a:rPr>
              <a:t>Internt arbejdsmøde 1- Gennemgang af 1/3 af netværket, afsæt 2-3 timer</a:t>
            </a:r>
          </a:p>
          <a:p>
            <a:pPr marL="285750" indent="-285750">
              <a:buFont typeface="Wingdings" panose="05000000000000000000" pitchFamily="2" charset="2"/>
              <a:buChar char="§"/>
            </a:pPr>
            <a:r>
              <a:rPr lang="da-DK" sz="1400" dirty="0">
                <a:latin typeface="Montserrat Light" pitchFamily="2" charset="77"/>
              </a:rPr>
              <a:t>Internt arbejdsmøde 2- Gennemgang af 2/3 af netværket, afsæt 2-3 timer</a:t>
            </a:r>
          </a:p>
          <a:p>
            <a:pPr marL="285750" indent="-285750">
              <a:buFont typeface="Wingdings" panose="05000000000000000000" pitchFamily="2" charset="2"/>
              <a:buChar char="§"/>
            </a:pPr>
            <a:r>
              <a:rPr lang="da-DK" sz="1400" dirty="0">
                <a:latin typeface="Montserrat Light" pitchFamily="2" charset="77"/>
              </a:rPr>
              <a:t>Internt arbejdsmøde 3- Gennemgang af 3/3 af netværket, afsæt 2-3 timer</a:t>
            </a:r>
          </a:p>
          <a:p>
            <a:pPr marL="285750" indent="-285750">
              <a:buFont typeface="Wingdings" panose="05000000000000000000" pitchFamily="2" charset="2"/>
              <a:buChar char="§"/>
            </a:pPr>
            <a:r>
              <a:rPr lang="da-DK" sz="1400" dirty="0">
                <a:latin typeface="Montserrat Light" pitchFamily="2" charset="77"/>
              </a:rPr>
              <a:t>Internt arbejdsmøde 4- Fysisk inspektion af udvalgte strækninger afsæt ca. 6 timer</a:t>
            </a:r>
          </a:p>
          <a:p>
            <a:pPr marL="285750" indent="-285750">
              <a:buFont typeface="Wingdings" panose="05000000000000000000" pitchFamily="2" charset="2"/>
              <a:buChar char="§"/>
            </a:pPr>
            <a:r>
              <a:rPr lang="da-DK" sz="1400" dirty="0">
                <a:latin typeface="Montserrat Light" pitchFamily="2" charset="77"/>
              </a:rPr>
              <a:t>Ændringerne rentegnes af GIS-medarbejder</a:t>
            </a:r>
          </a:p>
          <a:p>
            <a:pPr marL="171450" indent="-171450">
              <a:buFont typeface="Wingdings" panose="05000000000000000000" pitchFamily="2" charset="2"/>
              <a:buChar char="§"/>
            </a:pPr>
            <a:endParaRPr lang="da-DK" sz="1400" dirty="0">
              <a:latin typeface="Montserrat Light" pitchFamily="2" charset="77"/>
            </a:endParaRPr>
          </a:p>
          <a:p>
            <a:pPr algn="l"/>
            <a:r>
              <a:rPr lang="da-DK" sz="1400" b="1" dirty="0">
                <a:latin typeface="Montserrat Light" pitchFamily="2" charset="77"/>
              </a:rPr>
              <a:t>Uge 5: Midtvejsworkshop</a:t>
            </a:r>
          </a:p>
          <a:p>
            <a:pPr algn="l"/>
            <a:endParaRPr lang="da-DK" sz="1400" b="1" i="0" dirty="0">
              <a:latin typeface="Montserrat Light" pitchFamily="2" charset="77"/>
            </a:endParaRPr>
          </a:p>
          <a:p>
            <a:pPr algn="l"/>
            <a:r>
              <a:rPr lang="da-DK" sz="1400" b="1" dirty="0">
                <a:latin typeface="Montserrat Light" pitchFamily="2" charset="77"/>
              </a:rPr>
              <a:t>Uge 6-10: Kvalificering af strækninger #2</a:t>
            </a:r>
            <a:endParaRPr lang="da-DK" sz="1400" b="1" i="0" dirty="0">
              <a:latin typeface="Montserrat Light" pitchFamily="2" charset="77"/>
            </a:endParaRPr>
          </a:p>
          <a:p>
            <a:pPr marL="171450" indent="-171450" algn="l">
              <a:buFont typeface="Wingdings" panose="05000000000000000000" pitchFamily="2" charset="2"/>
              <a:buChar char="§"/>
            </a:pPr>
            <a:r>
              <a:rPr lang="da-DK" sz="1400" i="0" dirty="0">
                <a:latin typeface="Montserrat Light" pitchFamily="2" charset="77"/>
              </a:rPr>
              <a:t>Kommunen inddrager større turismeaktører</a:t>
            </a:r>
          </a:p>
          <a:p>
            <a:pPr marL="171450" indent="-171450" algn="l">
              <a:buFont typeface="Wingdings" panose="05000000000000000000" pitchFamily="2" charset="2"/>
              <a:buChar char="§"/>
            </a:pPr>
            <a:r>
              <a:rPr lang="da-DK" sz="1400" dirty="0">
                <a:latin typeface="Montserrat Light" pitchFamily="2" charset="77"/>
              </a:rPr>
              <a:t>Kommunen indgår dialog med lodsejere, hvis der er oplagte strækninger som er private</a:t>
            </a:r>
          </a:p>
          <a:p>
            <a:pPr marL="171450" indent="-171450" algn="l">
              <a:buFont typeface="Wingdings" panose="05000000000000000000" pitchFamily="2" charset="2"/>
              <a:buChar char="§"/>
            </a:pPr>
            <a:r>
              <a:rPr lang="da-DK" sz="1400" dirty="0">
                <a:latin typeface="Montserrat Light" pitchFamily="2" charset="77"/>
              </a:rPr>
              <a:t>Kommunen inddrager relevante lokale foreninger</a:t>
            </a:r>
          </a:p>
          <a:p>
            <a:pPr marL="171450" indent="-171450" algn="l">
              <a:buFont typeface="Wingdings" panose="05000000000000000000" pitchFamily="2" charset="2"/>
              <a:buChar char="§"/>
            </a:pPr>
            <a:r>
              <a:rPr lang="da-DK" sz="1400" i="0" dirty="0">
                <a:latin typeface="Montserrat Light" pitchFamily="2" charset="77"/>
              </a:rPr>
              <a:t>Kommuner foretager ved behov grundigere fysisk inspektion mv.</a:t>
            </a:r>
          </a:p>
          <a:p>
            <a:pPr marL="171450" indent="-171450" algn="l">
              <a:buFont typeface="Wingdings" panose="05000000000000000000" pitchFamily="2" charset="2"/>
              <a:buChar char="§"/>
            </a:pPr>
            <a:r>
              <a:rPr lang="da-DK" sz="1400" dirty="0">
                <a:latin typeface="Montserrat Light" pitchFamily="2" charset="77"/>
              </a:rPr>
              <a:t>Kommunen tager en dialog med nabokommunerne</a:t>
            </a:r>
            <a:endParaRPr lang="da-DK" sz="1400" i="0" dirty="0">
              <a:latin typeface="Montserrat Light" pitchFamily="2" charset="77"/>
            </a:endParaRPr>
          </a:p>
          <a:p>
            <a:pPr algn="l"/>
            <a:endParaRPr lang="da-DK" sz="1400" b="1" i="0" dirty="0">
              <a:latin typeface="Montserrat Light" pitchFamily="2" charset="77"/>
            </a:endParaRPr>
          </a:p>
          <a:p>
            <a:pPr algn="l"/>
            <a:r>
              <a:rPr lang="da-DK" sz="1400" b="1" i="0" dirty="0">
                <a:latin typeface="Montserrat Light" pitchFamily="2" charset="77"/>
              </a:rPr>
              <a:t>Uge 10: </a:t>
            </a:r>
            <a:r>
              <a:rPr lang="da-DK" sz="1400" i="0" dirty="0">
                <a:latin typeface="Montserrat Light" pitchFamily="2" charset="77"/>
              </a:rPr>
              <a:t>Deadline for ændringer til cykelnetværket</a:t>
            </a:r>
          </a:p>
          <a:p>
            <a:pPr algn="l"/>
            <a:endParaRPr lang="da-DK" sz="1400" dirty="0">
              <a:latin typeface="Montserrat Light" pitchFamily="2" charset="77"/>
            </a:endParaRPr>
          </a:p>
          <a:p>
            <a:pPr algn="l"/>
            <a:r>
              <a:rPr lang="da-DK" sz="1400" b="1" i="0" dirty="0">
                <a:latin typeface="Montserrat Light" pitchFamily="2" charset="77"/>
              </a:rPr>
              <a:t>Uge 11-12: </a:t>
            </a:r>
            <a:r>
              <a:rPr lang="da-DK" sz="1400" i="0" dirty="0">
                <a:latin typeface="Montserrat Light" pitchFamily="2" charset="77"/>
              </a:rPr>
              <a:t>Færdiggørelse af det digitale netværk</a:t>
            </a:r>
          </a:p>
          <a:p>
            <a:pPr marL="285750" indent="-285750" algn="l">
              <a:buFont typeface="Wingdings" panose="05000000000000000000" pitchFamily="2" charset="2"/>
              <a:buChar char="§"/>
            </a:pPr>
            <a:r>
              <a:rPr lang="da-DK" sz="1400" dirty="0">
                <a:latin typeface="Montserrat Light" pitchFamily="2" charset="77"/>
              </a:rPr>
              <a:t>Uploades i </a:t>
            </a:r>
            <a:r>
              <a:rPr lang="da-DK" sz="1400" dirty="0" err="1">
                <a:latin typeface="Montserrat Light" pitchFamily="2" charset="77"/>
              </a:rPr>
              <a:t>GeoFA</a:t>
            </a:r>
            <a:endParaRPr lang="da-DK" sz="1400" dirty="0">
              <a:latin typeface="Montserrat Light" pitchFamily="2" charset="77"/>
            </a:endParaRPr>
          </a:p>
          <a:p>
            <a:pPr marL="285750" indent="-285750" algn="l">
              <a:buFont typeface="Wingdings" panose="05000000000000000000" pitchFamily="2" charset="2"/>
              <a:buChar char="§"/>
            </a:pPr>
            <a:r>
              <a:rPr lang="da-DK" sz="1400" i="0" dirty="0">
                <a:latin typeface="Montserrat Light" pitchFamily="2" charset="77"/>
              </a:rPr>
              <a:t>Godkendes politisk</a:t>
            </a:r>
          </a:p>
          <a:p>
            <a:pPr marL="285750" indent="-285750" algn="l">
              <a:buFont typeface="Wingdings" panose="05000000000000000000" pitchFamily="2" charset="2"/>
              <a:buChar char="§"/>
            </a:pPr>
            <a:r>
              <a:rPr lang="da-DK" sz="1400" dirty="0">
                <a:latin typeface="Montserrat Light" pitchFamily="2" charset="77"/>
              </a:rPr>
              <a:t>Synliggøres i </a:t>
            </a:r>
            <a:r>
              <a:rPr lang="da-DK" sz="1400" dirty="0" err="1">
                <a:latin typeface="Montserrat Light" pitchFamily="2" charset="77"/>
              </a:rPr>
              <a:t>GeoFA</a:t>
            </a:r>
            <a:endParaRPr lang="da-DK" sz="1400" i="0" dirty="0">
              <a:latin typeface="Montserrat Light" pitchFamily="2" charset="77"/>
            </a:endParaRPr>
          </a:p>
          <a:p>
            <a:pPr algn="l"/>
            <a:endParaRPr lang="da-DK" sz="1400" b="0" i="0" dirty="0">
              <a:latin typeface="Montserrat Light" pitchFamily="2" charset="77"/>
            </a:endParaRPr>
          </a:p>
          <a:p>
            <a:pPr algn="l"/>
            <a:endParaRPr lang="da-DK" sz="1400" b="0" i="0" dirty="0">
              <a:latin typeface="Montserrat Light" pitchFamily="2" charset="77"/>
            </a:endParaRPr>
          </a:p>
        </p:txBody>
      </p:sp>
    </p:spTree>
    <p:extLst>
      <p:ext uri="{BB962C8B-B14F-4D97-AF65-F5344CB8AC3E}">
        <p14:creationId xmlns:p14="http://schemas.microsoft.com/office/powerpoint/2010/main" val="1055493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0022460F-0EE4-6587-8149-C0BD521BB489}"/>
              </a:ext>
            </a:extLst>
          </p:cNvPr>
          <p:cNvSpPr>
            <a:spLocks noGrp="1"/>
          </p:cNvSpPr>
          <p:nvPr>
            <p:ph type="body" sz="quarter" idx="10"/>
          </p:nvPr>
        </p:nvSpPr>
        <p:spPr>
          <a:xfrm>
            <a:off x="692645" y="716789"/>
            <a:ext cx="9422614" cy="1198797"/>
          </a:xfrm>
        </p:spPr>
        <p:txBody>
          <a:bodyPr/>
          <a:lstStyle/>
          <a:p>
            <a:r>
              <a:rPr lang="da-DK" dirty="0">
                <a:solidFill>
                  <a:schemeClr val="bg1"/>
                </a:solidFill>
              </a:rPr>
              <a:t>Tak for i dag! </a:t>
            </a:r>
          </a:p>
        </p:txBody>
      </p:sp>
      <p:pic>
        <p:nvPicPr>
          <p:cNvPr id="3" name="Billede 2" descr="Et billede, der indeholder Font/skrifttype, håndskrift, kalligrafi, Grafik&#10;&#10;Automatisk genereret beskrivelse">
            <a:extLst>
              <a:ext uri="{FF2B5EF4-FFF2-40B4-BE49-F238E27FC236}">
                <a16:creationId xmlns:a16="http://schemas.microsoft.com/office/drawing/2014/main" id="{834DAAE8-4ECC-12DF-B979-FE162020B15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03952" y="4384405"/>
            <a:ext cx="6171143" cy="1856001"/>
          </a:xfrm>
          <a:prstGeom prst="rect">
            <a:avLst/>
          </a:prstGeom>
        </p:spPr>
      </p:pic>
      <p:pic>
        <p:nvPicPr>
          <p:cNvPr id="6" name="Billede 5" descr="Et billede, der indeholder tekst, Font/skrifttype, Grafik, grafisk design&#10;&#10;Automatisk genereret beskrivelse">
            <a:extLst>
              <a:ext uri="{FF2B5EF4-FFF2-40B4-BE49-F238E27FC236}">
                <a16:creationId xmlns:a16="http://schemas.microsoft.com/office/drawing/2014/main" id="{28CD23FE-20EE-C78E-CEBC-E86A8A7C210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651860" y="6028720"/>
            <a:ext cx="1923235" cy="423372"/>
          </a:xfrm>
          <a:prstGeom prst="rect">
            <a:avLst/>
          </a:prstGeom>
        </p:spPr>
      </p:pic>
    </p:spTree>
    <p:extLst>
      <p:ext uri="{BB962C8B-B14F-4D97-AF65-F5344CB8AC3E}">
        <p14:creationId xmlns:p14="http://schemas.microsoft.com/office/powerpoint/2010/main" val="843528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82C96E42-20A7-5D0B-4033-705377ACC01D}"/>
              </a:ext>
            </a:extLst>
          </p:cNvPr>
          <p:cNvSpPr>
            <a:spLocks noGrp="1"/>
          </p:cNvSpPr>
          <p:nvPr>
            <p:ph type="body" sz="quarter" idx="10"/>
          </p:nvPr>
        </p:nvSpPr>
        <p:spPr/>
        <p:txBody>
          <a:bodyPr/>
          <a:lstStyle/>
          <a:p>
            <a:r>
              <a:rPr lang="da-DK" dirty="0"/>
              <a:t>Program</a:t>
            </a:r>
          </a:p>
        </p:txBody>
      </p:sp>
      <p:sp>
        <p:nvSpPr>
          <p:cNvPr id="7" name="Pladsholder til tekst 6">
            <a:extLst>
              <a:ext uri="{FF2B5EF4-FFF2-40B4-BE49-F238E27FC236}">
                <a16:creationId xmlns:a16="http://schemas.microsoft.com/office/drawing/2014/main" id="{84281ED1-79BB-9BDC-63F2-141476F831BE}"/>
              </a:ext>
            </a:extLst>
          </p:cNvPr>
          <p:cNvSpPr>
            <a:spLocks noGrp="1"/>
          </p:cNvSpPr>
          <p:nvPr>
            <p:ph type="body" sz="quarter" idx="11"/>
          </p:nvPr>
        </p:nvSpPr>
        <p:spPr>
          <a:xfrm>
            <a:off x="1230149" y="2446352"/>
            <a:ext cx="6520350" cy="3401668"/>
          </a:xfrm>
        </p:spPr>
        <p:txBody>
          <a:bodyPr/>
          <a:lstStyle/>
          <a:p>
            <a:pPr marL="228600" indent="-228600">
              <a:buAutoNum type="arabicPeriod"/>
            </a:pPr>
            <a:r>
              <a:rPr lang="da-DK" sz="1400" b="1" dirty="0"/>
              <a:t>Introduktion, redskaber og principper		</a:t>
            </a:r>
            <a:r>
              <a:rPr lang="da-DK" sz="1400" i="1" dirty="0"/>
              <a:t>30 min</a:t>
            </a:r>
            <a:br>
              <a:rPr lang="da-DK" sz="1400" dirty="0"/>
            </a:br>
            <a:r>
              <a:rPr lang="da-DK" sz="1400" dirty="0"/>
              <a:t>- Kort velkomst og introduktion til programmet</a:t>
            </a:r>
            <a:br>
              <a:rPr lang="da-DK" sz="1400" dirty="0"/>
            </a:br>
            <a:r>
              <a:rPr lang="da-DK" sz="1400" dirty="0"/>
              <a:t>- Hvad er et </a:t>
            </a:r>
            <a:r>
              <a:rPr lang="da-DK" sz="1400" dirty="0" err="1"/>
              <a:t>cykelnetknudepunktsnetværk</a:t>
            </a:r>
            <a:r>
              <a:rPr lang="da-DK" sz="1400" dirty="0"/>
              <a:t>?</a:t>
            </a:r>
            <a:br>
              <a:rPr lang="da-DK" sz="1400" dirty="0"/>
            </a:br>
            <a:r>
              <a:rPr lang="da-DK" sz="1400" dirty="0"/>
              <a:t>- Redskaber til brug for arbejdet med cykelnetværket</a:t>
            </a:r>
            <a:br>
              <a:rPr lang="da-DK" sz="1400" dirty="0"/>
            </a:br>
            <a:r>
              <a:rPr lang="da-DK" sz="1400" dirty="0"/>
              <a:t>- Principper for cykelnetværket</a:t>
            </a:r>
          </a:p>
          <a:p>
            <a:pPr marL="228600" indent="-228600">
              <a:buAutoNum type="arabicPeriod"/>
            </a:pPr>
            <a:r>
              <a:rPr lang="da-DK" sz="1400" b="1" dirty="0"/>
              <a:t>Opgave 1: Points of </a:t>
            </a:r>
            <a:r>
              <a:rPr lang="da-DK" sz="1400" b="1" dirty="0" err="1"/>
              <a:t>Interests</a:t>
            </a:r>
            <a:r>
              <a:rPr lang="da-DK" sz="1400" b="1" dirty="0"/>
              <a:t>			</a:t>
            </a:r>
            <a:r>
              <a:rPr lang="da-DK" sz="1400" i="1" dirty="0"/>
              <a:t>15 min</a:t>
            </a:r>
          </a:p>
          <a:p>
            <a:pPr marL="228600" indent="-228600">
              <a:buAutoNum type="arabicPeriod"/>
            </a:pPr>
            <a:r>
              <a:rPr lang="da-DK" sz="1400" b="1" dirty="0"/>
              <a:t>Opgave 2: Kvalificering af strækninger		</a:t>
            </a:r>
            <a:r>
              <a:rPr lang="da-DK" sz="1400" i="1" dirty="0"/>
              <a:t>2 timer</a:t>
            </a:r>
          </a:p>
          <a:p>
            <a:pPr marL="228600" indent="-228600">
              <a:buAutoNum type="arabicPeriod"/>
            </a:pPr>
            <a:r>
              <a:rPr lang="da-DK" sz="1400" b="1" dirty="0"/>
              <a:t>Fastsætte det kommende arbejde		</a:t>
            </a:r>
            <a:r>
              <a:rPr lang="da-DK" sz="1400" i="1" dirty="0"/>
              <a:t>15 min</a:t>
            </a:r>
          </a:p>
        </p:txBody>
      </p:sp>
      <p:pic>
        <p:nvPicPr>
          <p:cNvPr id="2" name="Pladsholder til billede 9">
            <a:extLst>
              <a:ext uri="{FF2B5EF4-FFF2-40B4-BE49-F238E27FC236}">
                <a16:creationId xmlns:a16="http://schemas.microsoft.com/office/drawing/2014/main" id="{7BD504E7-F27D-2EA9-605D-5C62A4E17AE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136409" y="0"/>
            <a:ext cx="5055591" cy="6872068"/>
          </a:xfrm>
          <a:prstGeom prst="rect">
            <a:avLst/>
          </a:prstGeom>
        </p:spPr>
      </p:pic>
      <p:sp>
        <p:nvSpPr>
          <p:cNvPr id="3" name="Pladsholder til tekst 7">
            <a:extLst>
              <a:ext uri="{FF2B5EF4-FFF2-40B4-BE49-F238E27FC236}">
                <a16:creationId xmlns:a16="http://schemas.microsoft.com/office/drawing/2014/main" id="{063FC8BC-A97C-3701-ECF4-296906AD8002}"/>
              </a:ext>
            </a:extLst>
          </p:cNvPr>
          <p:cNvSpPr txBox="1">
            <a:spLocks/>
          </p:cNvSpPr>
          <p:nvPr/>
        </p:nvSpPr>
        <p:spPr>
          <a:xfrm>
            <a:off x="11151792" y="6583566"/>
            <a:ext cx="3205832" cy="274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800" dirty="0"/>
              <a:t>Foto: Goodwill</a:t>
            </a:r>
          </a:p>
        </p:txBody>
      </p:sp>
    </p:spTree>
    <p:extLst>
      <p:ext uri="{BB962C8B-B14F-4D97-AF65-F5344CB8AC3E}">
        <p14:creationId xmlns:p14="http://schemas.microsoft.com/office/powerpoint/2010/main" val="1311488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medier 5" title="Visionsfilm for Danmarks cykelknudepunktsnetværk">
            <a:hlinkClick r:id="" action="ppaction://media"/>
            <a:extLst>
              <a:ext uri="{FF2B5EF4-FFF2-40B4-BE49-F238E27FC236}">
                <a16:creationId xmlns:a16="http://schemas.microsoft.com/office/drawing/2014/main" id="{38ABECFF-4527-D47B-0F06-9F487EB39810}"/>
              </a:ext>
            </a:extLst>
          </p:cNvPr>
          <p:cNvPicPr>
            <a:picLocks noRot="1" noChangeAspect="1"/>
          </p:cNvPicPr>
          <p:nvPr>
            <a:videoFile r:link="rId1"/>
          </p:nvPr>
        </p:nvPicPr>
        <p:blipFill rotWithShape="1">
          <a:blip r:embed="rId4"/>
          <a:srcRect l="75" t="13649" r="-25" b="13386"/>
          <a:stretch/>
        </p:blipFill>
        <p:spPr>
          <a:xfrm>
            <a:off x="36000" y="797104"/>
            <a:ext cx="12132000" cy="5004000"/>
          </a:xfrm>
          <a:prstGeom prst="rect">
            <a:avLst/>
          </a:prstGeom>
        </p:spPr>
      </p:pic>
    </p:spTree>
    <p:extLst>
      <p:ext uri="{BB962C8B-B14F-4D97-AF65-F5344CB8AC3E}">
        <p14:creationId xmlns:p14="http://schemas.microsoft.com/office/powerpoint/2010/main" val="45905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219B4C6C-4FA4-3E93-15C4-76BBBACB3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3015" y="1394758"/>
            <a:ext cx="7159313" cy="5219534"/>
          </a:xfrm>
          <a:prstGeom prst="rect">
            <a:avLst/>
          </a:prstGeom>
        </p:spPr>
      </p:pic>
      <p:sp>
        <p:nvSpPr>
          <p:cNvPr id="2" name="Text Placeholder 1">
            <a:extLst>
              <a:ext uri="{FF2B5EF4-FFF2-40B4-BE49-F238E27FC236}">
                <a16:creationId xmlns:a16="http://schemas.microsoft.com/office/drawing/2014/main" id="{C9A3DA2B-B7E3-CDBC-0CDE-960538306AA3}"/>
              </a:ext>
            </a:extLst>
          </p:cNvPr>
          <p:cNvSpPr>
            <a:spLocks noGrp="1"/>
          </p:cNvSpPr>
          <p:nvPr>
            <p:ph type="body" sz="quarter" idx="10"/>
          </p:nvPr>
        </p:nvSpPr>
        <p:spPr>
          <a:xfrm>
            <a:off x="712788" y="780978"/>
            <a:ext cx="9228880" cy="736538"/>
          </a:xfrm>
        </p:spPr>
        <p:txBody>
          <a:bodyPr/>
          <a:lstStyle/>
          <a:p>
            <a:r>
              <a:rPr lang="da-DK" sz="2400" cap="all" dirty="0">
                <a:latin typeface="+mj-lt"/>
              </a:rPr>
              <a:t>Hvad er et cykelknudepunktsnetværk?</a:t>
            </a:r>
          </a:p>
          <a:p>
            <a:endParaRPr lang="da-DK" sz="2400" cap="all" dirty="0">
              <a:solidFill>
                <a:schemeClr val="tx1"/>
              </a:solidFill>
              <a:latin typeface="+mj-lt"/>
            </a:endParaRPr>
          </a:p>
          <a:p>
            <a:br>
              <a:rPr lang="da-DK" sz="2400" b="1" dirty="0">
                <a:solidFill>
                  <a:schemeClr val="bg1"/>
                </a:solidFill>
                <a:latin typeface="Montserrat Light" panose="00000400000000000000" pitchFamily="2" charset="0"/>
                <a:ea typeface="Montserrat Light" panose="00000400000000000000" pitchFamily="2" charset="0"/>
                <a:cs typeface="Times New Roman" panose="02020603050405020304" pitchFamily="18" charset="0"/>
              </a:rPr>
            </a:br>
            <a:endParaRPr lang="da-DK" dirty="0"/>
          </a:p>
        </p:txBody>
      </p:sp>
      <p:sp>
        <p:nvSpPr>
          <p:cNvPr id="5" name="Text Placeholder 4">
            <a:extLst>
              <a:ext uri="{FF2B5EF4-FFF2-40B4-BE49-F238E27FC236}">
                <a16:creationId xmlns:a16="http://schemas.microsoft.com/office/drawing/2014/main" id="{E0CECC80-4AED-1086-D44B-9D4A9E301BAB}"/>
              </a:ext>
            </a:extLst>
          </p:cNvPr>
          <p:cNvSpPr>
            <a:spLocks noGrp="1"/>
          </p:cNvSpPr>
          <p:nvPr>
            <p:ph type="body" sz="quarter" idx="11"/>
          </p:nvPr>
        </p:nvSpPr>
        <p:spPr>
          <a:xfrm>
            <a:off x="420958" y="2445814"/>
            <a:ext cx="4947783" cy="3379896"/>
          </a:xfrm>
        </p:spPr>
        <p:txBody>
          <a:bodyPr/>
          <a:lstStyle/>
          <a:p>
            <a:endParaRPr lang="da-DK" sz="2400" dirty="0"/>
          </a:p>
          <a:p>
            <a:pPr algn="ctr">
              <a:lnSpc>
                <a:spcPct val="150000"/>
              </a:lnSpc>
            </a:pPr>
            <a:r>
              <a:rPr lang="da-DK" sz="2400" dirty="0"/>
              <a:t>Et netværk af cykelvenlige strækninger forbundet af knudepunkter til et net af cykeloplevelser</a:t>
            </a:r>
          </a:p>
        </p:txBody>
      </p:sp>
      <p:sp>
        <p:nvSpPr>
          <p:cNvPr id="4" name="Text Placeholder 3">
            <a:extLst>
              <a:ext uri="{FF2B5EF4-FFF2-40B4-BE49-F238E27FC236}">
                <a16:creationId xmlns:a16="http://schemas.microsoft.com/office/drawing/2014/main" id="{6DC60B2D-B08A-26C8-BE01-2B4279AF38B9}"/>
              </a:ext>
            </a:extLst>
          </p:cNvPr>
          <p:cNvSpPr>
            <a:spLocks noGrp="1"/>
          </p:cNvSpPr>
          <p:nvPr>
            <p:ph type="body" sz="quarter" idx="15"/>
          </p:nvPr>
        </p:nvSpPr>
        <p:spPr/>
        <p:txBody>
          <a:bodyPr/>
          <a:lstStyle/>
          <a:p>
            <a:r>
              <a:rPr lang="da-DK" dirty="0">
                <a:latin typeface="Calibri" panose="020F0502020204030204" pitchFamily="34" charset="0"/>
                <a:cs typeface="Calibri" panose="020F0502020204030204" pitchFamily="34" charset="0"/>
              </a:rPr>
              <a:t>Foto: Sarah Green</a:t>
            </a:r>
          </a:p>
        </p:txBody>
      </p:sp>
    </p:spTree>
    <p:extLst>
      <p:ext uri="{BB962C8B-B14F-4D97-AF65-F5344CB8AC3E}">
        <p14:creationId xmlns:p14="http://schemas.microsoft.com/office/powerpoint/2010/main" val="2049892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C865E5B-C54C-361A-F8E3-783BD8DB6D9B}"/>
              </a:ext>
            </a:extLst>
          </p:cNvPr>
          <p:cNvSpPr>
            <a:spLocks noGrp="1"/>
          </p:cNvSpPr>
          <p:nvPr>
            <p:ph type="body" sz="quarter" idx="10"/>
          </p:nvPr>
        </p:nvSpPr>
        <p:spPr/>
        <p:txBody>
          <a:bodyPr/>
          <a:lstStyle/>
          <a:p>
            <a:r>
              <a:rPr lang="da-DK" dirty="0"/>
              <a:t>Cykelknudepunkter er vejvisning</a:t>
            </a:r>
          </a:p>
        </p:txBody>
      </p:sp>
      <p:sp>
        <p:nvSpPr>
          <p:cNvPr id="3" name="Pladsholder til tekst 2">
            <a:extLst>
              <a:ext uri="{FF2B5EF4-FFF2-40B4-BE49-F238E27FC236}">
                <a16:creationId xmlns:a16="http://schemas.microsoft.com/office/drawing/2014/main" id="{5F6603CB-90EC-3F68-EA18-2B412712541E}"/>
              </a:ext>
            </a:extLst>
          </p:cNvPr>
          <p:cNvSpPr>
            <a:spLocks noGrp="1"/>
          </p:cNvSpPr>
          <p:nvPr>
            <p:ph type="body" sz="quarter" idx="11"/>
          </p:nvPr>
        </p:nvSpPr>
        <p:spPr/>
        <p:txBody>
          <a:bodyPr/>
          <a:lstStyle/>
          <a:p>
            <a:endParaRPr lang="da-DK" dirty="0"/>
          </a:p>
        </p:txBody>
      </p:sp>
      <p:pic>
        <p:nvPicPr>
          <p:cNvPr id="5" name="Billede 4" descr="Et billede, der indeholder tekst, udendørs, sky, træ">
            <a:extLst>
              <a:ext uri="{FF2B5EF4-FFF2-40B4-BE49-F238E27FC236}">
                <a16:creationId xmlns:a16="http://schemas.microsoft.com/office/drawing/2014/main" id="{5B3F931E-DEAA-FE0E-A103-B7DA81A9919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942876" y="1570324"/>
            <a:ext cx="3456474" cy="4209536"/>
          </a:xfrm>
          <a:prstGeom prst="rect">
            <a:avLst/>
          </a:prstGeom>
        </p:spPr>
      </p:pic>
      <p:pic>
        <p:nvPicPr>
          <p:cNvPr id="6" name="Picture 3">
            <a:extLst>
              <a:ext uri="{FF2B5EF4-FFF2-40B4-BE49-F238E27FC236}">
                <a16:creationId xmlns:a16="http://schemas.microsoft.com/office/drawing/2014/main" id="{0EC96019-5744-9EA0-A32C-A884E54E5E6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0169" y="1570324"/>
            <a:ext cx="6955489" cy="4209536"/>
          </a:xfrm>
          <a:prstGeom prst="rect">
            <a:avLst/>
          </a:prstGeom>
          <a:ln w="28575" cap="rnd">
            <a:solidFill>
              <a:schemeClr val="accent1"/>
            </a:solidFill>
            <a:bevel/>
          </a:ln>
        </p:spPr>
      </p:pic>
      <p:sp>
        <p:nvSpPr>
          <p:cNvPr id="7" name="Ellipse 6">
            <a:extLst>
              <a:ext uri="{FF2B5EF4-FFF2-40B4-BE49-F238E27FC236}">
                <a16:creationId xmlns:a16="http://schemas.microsoft.com/office/drawing/2014/main" id="{E96F6737-3152-6CA9-E624-6D3C04E2ED10}"/>
              </a:ext>
            </a:extLst>
          </p:cNvPr>
          <p:cNvSpPr/>
          <p:nvPr/>
        </p:nvSpPr>
        <p:spPr>
          <a:xfrm>
            <a:off x="4108053" y="2410208"/>
            <a:ext cx="428263" cy="428263"/>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ln>
                  <a:solidFill>
                    <a:schemeClr val="tx2"/>
                  </a:solidFill>
                </a:ln>
              </a:rPr>
              <a:t>81</a:t>
            </a:r>
          </a:p>
        </p:txBody>
      </p:sp>
      <p:sp>
        <p:nvSpPr>
          <p:cNvPr id="8" name="Ellipse 7">
            <a:extLst>
              <a:ext uri="{FF2B5EF4-FFF2-40B4-BE49-F238E27FC236}">
                <a16:creationId xmlns:a16="http://schemas.microsoft.com/office/drawing/2014/main" id="{1AE3E570-E105-189E-BC20-832ED2DAF7C9}"/>
              </a:ext>
            </a:extLst>
          </p:cNvPr>
          <p:cNvSpPr/>
          <p:nvPr/>
        </p:nvSpPr>
        <p:spPr>
          <a:xfrm>
            <a:off x="3265031" y="3263006"/>
            <a:ext cx="428263" cy="428263"/>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ln>
                  <a:solidFill>
                    <a:schemeClr val="tx2"/>
                  </a:solidFill>
                </a:ln>
              </a:rPr>
              <a:t>60</a:t>
            </a:r>
          </a:p>
        </p:txBody>
      </p:sp>
      <p:sp>
        <p:nvSpPr>
          <p:cNvPr id="9" name="Ellipse 8">
            <a:extLst>
              <a:ext uri="{FF2B5EF4-FFF2-40B4-BE49-F238E27FC236}">
                <a16:creationId xmlns:a16="http://schemas.microsoft.com/office/drawing/2014/main" id="{33FAE971-B749-BFB7-B4A4-B98D3B0FE402}"/>
              </a:ext>
            </a:extLst>
          </p:cNvPr>
          <p:cNvSpPr/>
          <p:nvPr/>
        </p:nvSpPr>
        <p:spPr>
          <a:xfrm>
            <a:off x="5128555" y="2624339"/>
            <a:ext cx="428263" cy="428263"/>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ln>
                  <a:solidFill>
                    <a:schemeClr val="tx2"/>
                  </a:solidFill>
                </a:ln>
              </a:rPr>
              <a:t>85</a:t>
            </a:r>
          </a:p>
        </p:txBody>
      </p:sp>
      <p:sp>
        <p:nvSpPr>
          <p:cNvPr id="10" name="Ellipse 9">
            <a:extLst>
              <a:ext uri="{FF2B5EF4-FFF2-40B4-BE49-F238E27FC236}">
                <a16:creationId xmlns:a16="http://schemas.microsoft.com/office/drawing/2014/main" id="{1C2B1B9D-A18C-5DF4-2BBC-87FA5AA9AF25}"/>
              </a:ext>
            </a:extLst>
          </p:cNvPr>
          <p:cNvSpPr/>
          <p:nvPr/>
        </p:nvSpPr>
        <p:spPr>
          <a:xfrm>
            <a:off x="5320507" y="3477137"/>
            <a:ext cx="428263" cy="428263"/>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ln>
                  <a:solidFill>
                    <a:schemeClr val="tx2"/>
                  </a:solidFill>
                </a:ln>
              </a:rPr>
              <a:t>42</a:t>
            </a:r>
          </a:p>
        </p:txBody>
      </p:sp>
      <p:sp>
        <p:nvSpPr>
          <p:cNvPr id="12" name="Ellipse 11">
            <a:extLst>
              <a:ext uri="{FF2B5EF4-FFF2-40B4-BE49-F238E27FC236}">
                <a16:creationId xmlns:a16="http://schemas.microsoft.com/office/drawing/2014/main" id="{F012F4BF-9A65-97B9-51BF-7705A2C87F07}"/>
              </a:ext>
            </a:extLst>
          </p:cNvPr>
          <p:cNvSpPr/>
          <p:nvPr/>
        </p:nvSpPr>
        <p:spPr>
          <a:xfrm>
            <a:off x="4065144" y="4295082"/>
            <a:ext cx="428263" cy="428263"/>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ln>
                  <a:solidFill>
                    <a:schemeClr val="tx2"/>
                  </a:solidFill>
                </a:ln>
              </a:rPr>
              <a:t>74</a:t>
            </a:r>
          </a:p>
        </p:txBody>
      </p:sp>
      <p:sp>
        <p:nvSpPr>
          <p:cNvPr id="13" name="Ellipse 12">
            <a:extLst>
              <a:ext uri="{FF2B5EF4-FFF2-40B4-BE49-F238E27FC236}">
                <a16:creationId xmlns:a16="http://schemas.microsoft.com/office/drawing/2014/main" id="{90AC1268-4FBC-BC6A-1BF2-32B4B67EB29D}"/>
              </a:ext>
            </a:extLst>
          </p:cNvPr>
          <p:cNvSpPr/>
          <p:nvPr/>
        </p:nvSpPr>
        <p:spPr>
          <a:xfrm>
            <a:off x="5209963" y="4329935"/>
            <a:ext cx="428263" cy="428263"/>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ln>
                  <a:solidFill>
                    <a:schemeClr val="tx2"/>
                  </a:solidFill>
                </a:ln>
              </a:rPr>
              <a:t>54</a:t>
            </a:r>
          </a:p>
        </p:txBody>
      </p:sp>
      <p:sp>
        <p:nvSpPr>
          <p:cNvPr id="15" name="Ellipse 14">
            <a:extLst>
              <a:ext uri="{FF2B5EF4-FFF2-40B4-BE49-F238E27FC236}">
                <a16:creationId xmlns:a16="http://schemas.microsoft.com/office/drawing/2014/main" id="{C914FD6B-2F67-38B5-44B6-30A85CC6AEBD}"/>
              </a:ext>
            </a:extLst>
          </p:cNvPr>
          <p:cNvSpPr/>
          <p:nvPr/>
        </p:nvSpPr>
        <p:spPr>
          <a:xfrm>
            <a:off x="5209962" y="2095618"/>
            <a:ext cx="428263" cy="428263"/>
          </a:xfrm>
          <a:prstGeom prst="ellipse">
            <a:avLst/>
          </a:prstGeom>
          <a:solidFill>
            <a:schemeClr val="bg1"/>
          </a:solid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400" dirty="0">
                <a:ln>
                  <a:solidFill>
                    <a:schemeClr val="tx2"/>
                  </a:solidFill>
                </a:ln>
              </a:rPr>
              <a:t>67</a:t>
            </a:r>
          </a:p>
        </p:txBody>
      </p:sp>
    </p:spTree>
    <p:extLst>
      <p:ext uri="{BB962C8B-B14F-4D97-AF65-F5344CB8AC3E}">
        <p14:creationId xmlns:p14="http://schemas.microsoft.com/office/powerpoint/2010/main" val="16134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C4781E3-952C-4869-6356-227C8C260E8A}"/>
              </a:ext>
            </a:extLst>
          </p:cNvPr>
          <p:cNvSpPr>
            <a:spLocks noGrp="1"/>
          </p:cNvSpPr>
          <p:nvPr>
            <p:ph type="body" sz="quarter" idx="10"/>
          </p:nvPr>
        </p:nvSpPr>
        <p:spPr/>
        <p:txBody>
          <a:bodyPr/>
          <a:lstStyle/>
          <a:p>
            <a:r>
              <a:rPr lang="da-DK" dirty="0"/>
              <a:t>Redskaber</a:t>
            </a:r>
          </a:p>
        </p:txBody>
      </p:sp>
      <p:pic>
        <p:nvPicPr>
          <p:cNvPr id="4" name="Billede 3">
            <a:extLst>
              <a:ext uri="{FF2B5EF4-FFF2-40B4-BE49-F238E27FC236}">
                <a16:creationId xmlns:a16="http://schemas.microsoft.com/office/drawing/2014/main" id="{1B843E38-2512-7226-A5A8-B112FAA8988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53028" y="1732901"/>
            <a:ext cx="4441099" cy="3145326"/>
          </a:xfrm>
          <a:prstGeom prst="rect">
            <a:avLst/>
          </a:prstGeom>
          <a:effectLst>
            <a:outerShdw blurRad="88900" dist="50800" dir="5400000" algn="ctr" rotWithShape="0">
              <a:schemeClr val="tx1"/>
            </a:outerShdw>
          </a:effectLst>
        </p:spPr>
      </p:pic>
      <p:pic>
        <p:nvPicPr>
          <p:cNvPr id="6" name="Billede 5">
            <a:extLst>
              <a:ext uri="{FF2B5EF4-FFF2-40B4-BE49-F238E27FC236}">
                <a16:creationId xmlns:a16="http://schemas.microsoft.com/office/drawing/2014/main" id="{86EF4415-394A-067D-29D0-86BB37BC3711}"/>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p:blipFill>
        <p:spPr>
          <a:xfrm>
            <a:off x="5827144" y="1732901"/>
            <a:ext cx="2239509" cy="3145326"/>
          </a:xfrm>
          <a:prstGeom prst="rect">
            <a:avLst/>
          </a:prstGeom>
          <a:effectLst>
            <a:outerShdw blurRad="114300" dist="50800" dir="5400000" algn="ctr" rotWithShape="0">
              <a:schemeClr val="tx1"/>
            </a:outerShdw>
          </a:effectLst>
        </p:spPr>
      </p:pic>
      <p:grpSp>
        <p:nvGrpSpPr>
          <p:cNvPr id="7" name="Gruppe 6">
            <a:extLst>
              <a:ext uri="{FF2B5EF4-FFF2-40B4-BE49-F238E27FC236}">
                <a16:creationId xmlns:a16="http://schemas.microsoft.com/office/drawing/2014/main" id="{7082E64E-F168-7297-74C5-EE93A7B1421D}"/>
              </a:ext>
            </a:extLst>
          </p:cNvPr>
          <p:cNvGrpSpPr/>
          <p:nvPr/>
        </p:nvGrpSpPr>
        <p:grpSpPr>
          <a:xfrm>
            <a:off x="8599670" y="1720666"/>
            <a:ext cx="2879542" cy="3180711"/>
            <a:chOff x="5983357" y="0"/>
            <a:chExt cx="6208643" cy="6858000"/>
          </a:xfrm>
          <a:effectLst>
            <a:outerShdw blurRad="114300" dist="50800" dir="5400000" algn="ctr" rotWithShape="0">
              <a:schemeClr val="tx1"/>
            </a:outerShdw>
          </a:effectLst>
        </p:grpSpPr>
        <p:sp>
          <p:nvSpPr>
            <p:cNvPr id="8" name="Rektangel 7">
              <a:extLst>
                <a:ext uri="{FF2B5EF4-FFF2-40B4-BE49-F238E27FC236}">
                  <a16:creationId xmlns:a16="http://schemas.microsoft.com/office/drawing/2014/main" id="{0ED4E8D4-1A19-6066-3A84-90BDD6FF8C88}"/>
                </a:ext>
              </a:extLst>
            </p:cNvPr>
            <p:cNvSpPr/>
            <p:nvPr/>
          </p:nvSpPr>
          <p:spPr>
            <a:xfrm>
              <a:off x="5983357" y="0"/>
              <a:ext cx="62086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tx2"/>
                  </a:solidFill>
                </a:ln>
              </a:endParaRPr>
            </a:p>
          </p:txBody>
        </p:sp>
        <p:pic>
          <p:nvPicPr>
            <p:cNvPr id="9" name="Billede 8" descr="Et billede, der indeholder kort, tekst, atlas&#10;&#10;Automatisk genereret beskrivelse">
              <a:extLst>
                <a:ext uri="{FF2B5EF4-FFF2-40B4-BE49-F238E27FC236}">
                  <a16:creationId xmlns:a16="http://schemas.microsoft.com/office/drawing/2014/main" id="{164D1882-BA7C-91B1-F4EC-54E79016DABE}"/>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052511" y="207026"/>
              <a:ext cx="6070333" cy="6527239"/>
            </a:xfrm>
            <a:prstGeom prst="rect">
              <a:avLst/>
            </a:prstGeom>
            <a:noFill/>
          </p:spPr>
        </p:pic>
      </p:grpSp>
    </p:spTree>
    <p:extLst>
      <p:ext uri="{BB962C8B-B14F-4D97-AF65-F5344CB8AC3E}">
        <p14:creationId xmlns:p14="http://schemas.microsoft.com/office/powerpoint/2010/main" val="2845818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FBAE04F8-057F-6505-37A2-6EC8064FA858}"/>
              </a:ext>
            </a:extLst>
          </p:cNvPr>
          <p:cNvSpPr>
            <a:spLocks noGrp="1"/>
          </p:cNvSpPr>
          <p:nvPr>
            <p:ph type="body" sz="quarter" idx="10"/>
          </p:nvPr>
        </p:nvSpPr>
        <p:spPr>
          <a:xfrm>
            <a:off x="712788" y="780977"/>
            <a:ext cx="4947783" cy="1198797"/>
          </a:xfrm>
        </p:spPr>
        <p:txBody>
          <a:bodyPr>
            <a:normAutofit/>
          </a:bodyPr>
          <a:lstStyle/>
          <a:p>
            <a:pPr>
              <a:spcAft>
                <a:spcPts val="600"/>
              </a:spcAft>
            </a:pPr>
            <a:r>
              <a:rPr lang="en-US" dirty="0"/>
              <a:t>Et national </a:t>
            </a:r>
            <a:r>
              <a:rPr lang="en-US" dirty="0" err="1"/>
              <a:t>planlægningsnetværk</a:t>
            </a:r>
            <a:endParaRPr lang="en-US"/>
          </a:p>
        </p:txBody>
      </p:sp>
      <p:grpSp>
        <p:nvGrpSpPr>
          <p:cNvPr id="17" name="Gruppe 16">
            <a:extLst>
              <a:ext uri="{FF2B5EF4-FFF2-40B4-BE49-F238E27FC236}">
                <a16:creationId xmlns:a16="http://schemas.microsoft.com/office/drawing/2014/main" id="{86899E91-45B4-1FDD-F211-625C714E8CE3}"/>
              </a:ext>
            </a:extLst>
          </p:cNvPr>
          <p:cNvGrpSpPr/>
          <p:nvPr/>
        </p:nvGrpSpPr>
        <p:grpSpPr>
          <a:xfrm>
            <a:off x="5983357" y="0"/>
            <a:ext cx="6208643" cy="6858000"/>
            <a:chOff x="5983357" y="0"/>
            <a:chExt cx="6208643" cy="6858000"/>
          </a:xfrm>
        </p:grpSpPr>
        <p:sp>
          <p:nvSpPr>
            <p:cNvPr id="15" name="Rektangel 14">
              <a:extLst>
                <a:ext uri="{FF2B5EF4-FFF2-40B4-BE49-F238E27FC236}">
                  <a16:creationId xmlns:a16="http://schemas.microsoft.com/office/drawing/2014/main" id="{07360003-DA7A-D425-38B6-5A73EE4E0CED}"/>
                </a:ext>
              </a:extLst>
            </p:cNvPr>
            <p:cNvSpPr/>
            <p:nvPr/>
          </p:nvSpPr>
          <p:spPr>
            <a:xfrm>
              <a:off x="5983357" y="0"/>
              <a:ext cx="62086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chemeClr val="tx2"/>
                  </a:solidFill>
                </a:ln>
              </a:endParaRPr>
            </a:p>
          </p:txBody>
        </p:sp>
        <p:pic>
          <p:nvPicPr>
            <p:cNvPr id="7" name="Billede 6" descr="Et billede, der indeholder kort, tekst, atlas&#10;&#10;Automatisk genereret beskrivelse">
              <a:extLst>
                <a:ext uri="{FF2B5EF4-FFF2-40B4-BE49-F238E27FC236}">
                  <a16:creationId xmlns:a16="http://schemas.microsoft.com/office/drawing/2014/main" id="{7140A6D3-E840-EC81-3FCB-7E6969B4D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2511" y="207026"/>
              <a:ext cx="6070333" cy="6527239"/>
            </a:xfrm>
            <a:prstGeom prst="rect">
              <a:avLst/>
            </a:prstGeom>
            <a:noFill/>
          </p:spPr>
        </p:pic>
      </p:grpSp>
      <p:sp>
        <p:nvSpPr>
          <p:cNvPr id="18" name="Text Placeholder 4">
            <a:extLst>
              <a:ext uri="{FF2B5EF4-FFF2-40B4-BE49-F238E27FC236}">
                <a16:creationId xmlns:a16="http://schemas.microsoft.com/office/drawing/2014/main" id="{62A6E339-3277-F615-BB5A-1C5B1925E090}"/>
              </a:ext>
            </a:extLst>
          </p:cNvPr>
          <p:cNvSpPr>
            <a:spLocks noGrp="1"/>
          </p:cNvSpPr>
          <p:nvPr>
            <p:ph type="body" sz="quarter" idx="11"/>
          </p:nvPr>
        </p:nvSpPr>
        <p:spPr>
          <a:xfrm>
            <a:off x="712788" y="2095618"/>
            <a:ext cx="4947783" cy="3379896"/>
          </a:xfrm>
        </p:spPr>
        <p:txBody>
          <a:bodyPr>
            <a:normAutofit/>
          </a:bodyPr>
          <a:lstStyle/>
          <a:p>
            <a:r>
              <a:rPr lang="da-DK" sz="1400" dirty="0"/>
              <a:t>Det nationale planlægningsnetværk, som det kan ses af myndigheder i </a:t>
            </a:r>
            <a:r>
              <a:rPr lang="da-DK" sz="1400" dirty="0" err="1"/>
              <a:t>GeoFA</a:t>
            </a:r>
            <a:r>
              <a:rPr lang="da-DK" sz="1400" dirty="0"/>
              <a:t>.</a:t>
            </a:r>
          </a:p>
          <a:p>
            <a:r>
              <a:rPr lang="da-DK" sz="1400" dirty="0"/>
              <a:t>Kun netværk der er kvalificeret og godkendt af kommunerne udstilles offentligt.</a:t>
            </a:r>
          </a:p>
          <a:p>
            <a:r>
              <a:rPr lang="da-DK" sz="1400" dirty="0"/>
              <a:t>Planlægningsnetværket består af knap 32.000 km og cirka 8300 knudepunkter. </a:t>
            </a:r>
            <a:endParaRPr lang="en-US" sz="1400" dirty="0"/>
          </a:p>
        </p:txBody>
      </p:sp>
    </p:spTree>
    <p:extLst>
      <p:ext uri="{BB962C8B-B14F-4D97-AF65-F5344CB8AC3E}">
        <p14:creationId xmlns:p14="http://schemas.microsoft.com/office/powerpoint/2010/main" val="665497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807F7D-18BF-031E-C381-FCF4115CD736}"/>
              </a:ext>
            </a:extLst>
          </p:cNvPr>
          <p:cNvSpPr>
            <a:spLocks noGrp="1"/>
          </p:cNvSpPr>
          <p:nvPr>
            <p:ph type="body" sz="quarter" idx="10"/>
          </p:nvPr>
        </p:nvSpPr>
        <p:spPr>
          <a:xfrm>
            <a:off x="712788" y="780977"/>
            <a:ext cx="10440988" cy="1198797"/>
          </a:xfrm>
        </p:spPr>
        <p:txBody>
          <a:bodyPr/>
          <a:lstStyle/>
          <a:p>
            <a:r>
              <a:rPr lang="da-DK" dirty="0"/>
              <a:t>Planlægningsnetværket </a:t>
            </a:r>
            <a:br>
              <a:rPr lang="da-DK" dirty="0"/>
            </a:br>
            <a:r>
              <a:rPr lang="da-DK" dirty="0">
                <a:solidFill>
                  <a:schemeClr val="tx1"/>
                </a:solidFill>
              </a:rPr>
              <a:t>og eksisterende cykelruter</a:t>
            </a:r>
          </a:p>
          <a:p>
            <a:endParaRPr lang="da-DK" dirty="0"/>
          </a:p>
        </p:txBody>
      </p:sp>
      <p:sp>
        <p:nvSpPr>
          <p:cNvPr id="3" name="Text Placeholder 2">
            <a:extLst>
              <a:ext uri="{FF2B5EF4-FFF2-40B4-BE49-F238E27FC236}">
                <a16:creationId xmlns:a16="http://schemas.microsoft.com/office/drawing/2014/main" id="{DA63AD41-2292-5A0E-0477-B72215AE6A7D}"/>
              </a:ext>
            </a:extLst>
          </p:cNvPr>
          <p:cNvSpPr>
            <a:spLocks noGrp="1"/>
          </p:cNvSpPr>
          <p:nvPr>
            <p:ph type="body" sz="quarter" idx="11"/>
          </p:nvPr>
        </p:nvSpPr>
        <p:spPr/>
        <p:txBody>
          <a:bodyPr/>
          <a:lstStyle/>
          <a:p>
            <a:pPr marL="457200" lvl="1" indent="0">
              <a:buNone/>
            </a:pPr>
            <a:endParaRPr lang="da-DK" dirty="0"/>
          </a:p>
          <a:p>
            <a:pPr marL="457200" lvl="1" indent="0">
              <a:buNone/>
            </a:pPr>
            <a:endParaRPr lang="da-DK" sz="1100" dirty="0">
              <a:effectLst/>
              <a:latin typeface="Calibri" panose="020F0502020204030204" pitchFamily="34" charset="0"/>
              <a:ea typeface="Times New Roman" panose="02020603050405020304" pitchFamily="18" charset="0"/>
            </a:endParaRPr>
          </a:p>
          <a:p>
            <a:endParaRPr lang="da-DK" dirty="0">
              <a:effectLst/>
            </a:endParaRPr>
          </a:p>
          <a:p>
            <a:endParaRPr lang="da-DK" dirty="0"/>
          </a:p>
        </p:txBody>
      </p:sp>
      <p:pic>
        <p:nvPicPr>
          <p:cNvPr id="6" name="Picture 5" descr="Map&#10;&#10;Description automatically generated">
            <a:extLst>
              <a:ext uri="{FF2B5EF4-FFF2-40B4-BE49-F238E27FC236}">
                <a16:creationId xmlns:a16="http://schemas.microsoft.com/office/drawing/2014/main" id="{669AA99F-4BA2-F17F-ADBC-013B00CDCC6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09746" y="1797082"/>
            <a:ext cx="5065685" cy="3734984"/>
          </a:xfrm>
          <a:prstGeom prst="rect">
            <a:avLst/>
          </a:prstGeom>
        </p:spPr>
      </p:pic>
      <p:pic>
        <p:nvPicPr>
          <p:cNvPr id="9" name="Picture 8" descr="Map&#10;&#10;Description automatically generated">
            <a:extLst>
              <a:ext uri="{FF2B5EF4-FFF2-40B4-BE49-F238E27FC236}">
                <a16:creationId xmlns:a16="http://schemas.microsoft.com/office/drawing/2014/main" id="{9512343C-0589-1B51-8F59-37651C72181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12789" y="1797082"/>
            <a:ext cx="5065684" cy="3734984"/>
          </a:xfrm>
          <a:prstGeom prst="rect">
            <a:avLst/>
          </a:prstGeom>
        </p:spPr>
      </p:pic>
    </p:spTree>
    <p:extLst>
      <p:ext uri="{BB962C8B-B14F-4D97-AF65-F5344CB8AC3E}">
        <p14:creationId xmlns:p14="http://schemas.microsoft.com/office/powerpoint/2010/main" val="2848184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C4781E3-952C-4869-6356-227C8C260E8A}"/>
              </a:ext>
            </a:extLst>
          </p:cNvPr>
          <p:cNvSpPr>
            <a:spLocks noGrp="1"/>
          </p:cNvSpPr>
          <p:nvPr>
            <p:ph type="body" sz="quarter" idx="10"/>
          </p:nvPr>
        </p:nvSpPr>
        <p:spPr/>
        <p:txBody>
          <a:bodyPr/>
          <a:lstStyle/>
          <a:p>
            <a:r>
              <a:rPr lang="da-DK" dirty="0"/>
              <a:t>Principper</a:t>
            </a:r>
          </a:p>
        </p:txBody>
      </p:sp>
      <p:sp>
        <p:nvSpPr>
          <p:cNvPr id="4" name="Tekstfelt 147">
            <a:extLst>
              <a:ext uri="{FF2B5EF4-FFF2-40B4-BE49-F238E27FC236}">
                <a16:creationId xmlns:a16="http://schemas.microsoft.com/office/drawing/2014/main" id="{C54F3857-C6A2-812B-A520-A973D4C9048B}"/>
              </a:ext>
            </a:extLst>
          </p:cNvPr>
          <p:cNvSpPr txBox="1"/>
          <p:nvPr/>
        </p:nvSpPr>
        <p:spPr>
          <a:xfrm>
            <a:off x="1852247" y="1617786"/>
            <a:ext cx="8804030" cy="3704492"/>
          </a:xfrm>
          <a:prstGeom prst="rect">
            <a:avLst/>
          </a:prstGeom>
          <a:solidFill>
            <a:schemeClr val="tx2"/>
          </a:solidFill>
          <a:ln w="6350">
            <a:noFill/>
          </a:ln>
        </p:spPr>
        <p:txBody>
          <a:bodyPr rot="0" spcFirstLastPara="0" vert="horz" wrap="square" lIns="91440" tIns="72000" rIns="91440" bIns="45720" numCol="1" spcCol="0" rtlCol="0" fromWordArt="0" anchor="t" anchorCtr="0" forceAA="0" compatLnSpc="1">
            <a:prstTxWarp prst="textNoShape">
              <a:avLst/>
            </a:prstTxWarp>
            <a:noAutofit/>
          </a:bodyPr>
          <a:lstStyle/>
          <a:p>
            <a:pPr marL="548640" marR="548640" algn="ctr">
              <a:lnSpc>
                <a:spcPct val="130000"/>
              </a:lnSpc>
              <a:spcBef>
                <a:spcPts val="600"/>
              </a:spcBef>
              <a:spcAft>
                <a:spcPts val="1800"/>
              </a:spcAft>
            </a:pPr>
            <a:r>
              <a:rPr lang="da-DK" sz="2000" i="0" dirty="0">
                <a:solidFill>
                  <a:srgbClr val="FFFFFF"/>
                </a:solidFill>
                <a:effectLst/>
                <a:latin typeface="Montserrat SemiBold" panose="00000700000000000000" pitchFamily="2" charset="0"/>
                <a:ea typeface="Montserrat Light" panose="00000400000000000000" pitchFamily="2" charset="0"/>
                <a:cs typeface="Times New Roman" panose="02020603050405020304" pitchFamily="18" charset="0"/>
              </a:rPr>
              <a:t>Særlige steder skal forbindes, via oplevelser og herlige strækninger,  indenfor trygge og sikre rammer</a:t>
            </a:r>
            <a:br>
              <a:rPr lang="da-DK" sz="1100" i="0" dirty="0">
                <a:solidFill>
                  <a:srgbClr val="FFFFFF"/>
                </a:solidFill>
                <a:effectLst/>
                <a:latin typeface="Montserrat SemiBold" panose="00000700000000000000" pitchFamily="2" charset="0"/>
                <a:ea typeface="Montserrat Light" panose="00000400000000000000" pitchFamily="2" charset="0"/>
                <a:cs typeface="Times New Roman" panose="02020603050405020304" pitchFamily="18" charset="0"/>
              </a:rPr>
            </a:br>
            <a:endParaRPr lang="da-DK" sz="900" i="1" dirty="0">
              <a:solidFill>
                <a:srgbClr val="00988E"/>
              </a:solidFill>
              <a:effectLst/>
              <a:latin typeface="Montserrat Light" panose="00000400000000000000" pitchFamily="2" charset="0"/>
              <a:ea typeface="Montserrat Light" panose="00000400000000000000" pitchFamily="2" charset="0"/>
              <a:cs typeface="Times New Roman" panose="02020603050405020304" pitchFamily="18" charset="0"/>
            </a:endParaRPr>
          </a:p>
        </p:txBody>
      </p:sp>
      <p:sp>
        <p:nvSpPr>
          <p:cNvPr id="5" name="Rektangel 31">
            <a:extLst>
              <a:ext uri="{FF2B5EF4-FFF2-40B4-BE49-F238E27FC236}">
                <a16:creationId xmlns:a16="http://schemas.microsoft.com/office/drawing/2014/main" id="{D8EBDCA6-11FE-334F-6AA8-9E223E8FE5CE}"/>
              </a:ext>
            </a:extLst>
          </p:cNvPr>
          <p:cNvSpPr/>
          <p:nvPr/>
        </p:nvSpPr>
        <p:spPr>
          <a:xfrm>
            <a:off x="7650178" y="2810294"/>
            <a:ext cx="2595791" cy="2043059"/>
          </a:xfrm>
          <a:custGeom>
            <a:avLst/>
            <a:gdLst>
              <a:gd name="connsiteX0" fmla="*/ 0 w 1117641"/>
              <a:gd name="connsiteY0" fmla="*/ 0 h 1216153"/>
              <a:gd name="connsiteX1" fmla="*/ 536468 w 1117641"/>
              <a:gd name="connsiteY1" fmla="*/ 0 h 1216153"/>
              <a:gd name="connsiteX2" fmla="*/ 1117641 w 1117641"/>
              <a:gd name="connsiteY2" fmla="*/ 0 h 1216153"/>
              <a:gd name="connsiteX3" fmla="*/ 1117641 w 1117641"/>
              <a:gd name="connsiteY3" fmla="*/ 595915 h 1216153"/>
              <a:gd name="connsiteX4" fmla="*/ 1117641 w 1117641"/>
              <a:gd name="connsiteY4" fmla="*/ 1216153 h 1216153"/>
              <a:gd name="connsiteX5" fmla="*/ 569997 w 1117641"/>
              <a:gd name="connsiteY5" fmla="*/ 1216153 h 1216153"/>
              <a:gd name="connsiteX6" fmla="*/ 0 w 1117641"/>
              <a:gd name="connsiteY6" fmla="*/ 1216153 h 1216153"/>
              <a:gd name="connsiteX7" fmla="*/ 0 w 1117641"/>
              <a:gd name="connsiteY7" fmla="*/ 595915 h 1216153"/>
              <a:gd name="connsiteX8" fmla="*/ 0 w 1117641"/>
              <a:gd name="connsiteY8" fmla="*/ 0 h 12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41" h="1216153" extrusionOk="0">
                <a:moveTo>
                  <a:pt x="0" y="0"/>
                </a:moveTo>
                <a:cubicBezTo>
                  <a:pt x="111613" y="8918"/>
                  <a:pt x="323094" y="-8122"/>
                  <a:pt x="536468" y="0"/>
                </a:cubicBezTo>
                <a:cubicBezTo>
                  <a:pt x="749842" y="8122"/>
                  <a:pt x="955205" y="13129"/>
                  <a:pt x="1117641" y="0"/>
                </a:cubicBezTo>
                <a:cubicBezTo>
                  <a:pt x="1100384" y="137943"/>
                  <a:pt x="1137509" y="344695"/>
                  <a:pt x="1117641" y="595915"/>
                </a:cubicBezTo>
                <a:cubicBezTo>
                  <a:pt x="1097773" y="847136"/>
                  <a:pt x="1101477" y="1057221"/>
                  <a:pt x="1117641" y="1216153"/>
                </a:cubicBezTo>
                <a:cubicBezTo>
                  <a:pt x="878409" y="1232019"/>
                  <a:pt x="736344" y="1240456"/>
                  <a:pt x="569997" y="1216153"/>
                </a:cubicBezTo>
                <a:cubicBezTo>
                  <a:pt x="403650" y="1191850"/>
                  <a:pt x="259903" y="1209091"/>
                  <a:pt x="0" y="1216153"/>
                </a:cubicBezTo>
                <a:cubicBezTo>
                  <a:pt x="-21048" y="1012120"/>
                  <a:pt x="-9906" y="818046"/>
                  <a:pt x="0" y="595915"/>
                </a:cubicBezTo>
                <a:cubicBezTo>
                  <a:pt x="9906" y="373784"/>
                  <a:pt x="-7419" y="124288"/>
                  <a:pt x="0" y="0"/>
                </a:cubicBezTo>
                <a:close/>
              </a:path>
            </a:pathLst>
          </a:custGeom>
          <a:solidFill>
            <a:schemeClr val="bg2"/>
          </a:solidFill>
          <a:ln w="12700" cap="flat" cmpd="sng" algn="ctr">
            <a:solidFill>
              <a:srgbClr val="000000"/>
            </a:solidFill>
            <a:prstDash val="solid"/>
            <a:miter lim="800000"/>
          </a:ln>
          <a:effectLst/>
        </p:spPr>
        <p:txBody>
          <a:bodyPr wrap="square" tIns="108000" rtlCol="0" anchor="t">
            <a:noAutofit/>
          </a:bodyPr>
          <a:lstStyle/>
          <a:p>
            <a:pPr>
              <a:lnSpc>
                <a:spcPct val="130000"/>
              </a:lnSpc>
              <a:spcAft>
                <a:spcPts val="600"/>
              </a:spcAft>
            </a:pPr>
            <a:r>
              <a:rPr lang="da-DK" sz="1200" kern="1200" dirty="0">
                <a:solidFill>
                  <a:srgbClr val="000000"/>
                </a:solidFill>
                <a:effectLst/>
                <a:latin typeface="Montserrat Black" panose="00000A00000000000000" pitchFamily="2" charset="0"/>
                <a:ea typeface="+mn-ea"/>
                <a:cs typeface="+mn-cs"/>
              </a:rPr>
              <a:t>Sikkerhed og sammenhæng</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Sikkerhed</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Sammenhæng</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Fremkommelighed</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spcAft>
                <a:spcPts val="600"/>
              </a:spcAft>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Komfort</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p:txBody>
      </p:sp>
      <p:sp>
        <p:nvSpPr>
          <p:cNvPr id="6" name="Rektangel 31">
            <a:extLst>
              <a:ext uri="{FF2B5EF4-FFF2-40B4-BE49-F238E27FC236}">
                <a16:creationId xmlns:a16="http://schemas.microsoft.com/office/drawing/2014/main" id="{119B8431-9A8C-61E6-98DF-73259CE487D0}"/>
              </a:ext>
            </a:extLst>
          </p:cNvPr>
          <p:cNvSpPr/>
          <p:nvPr/>
        </p:nvSpPr>
        <p:spPr>
          <a:xfrm>
            <a:off x="2318879" y="2810295"/>
            <a:ext cx="2460497" cy="2043058"/>
          </a:xfrm>
          <a:custGeom>
            <a:avLst/>
            <a:gdLst>
              <a:gd name="connsiteX0" fmla="*/ 0 w 1117641"/>
              <a:gd name="connsiteY0" fmla="*/ 0 h 1216153"/>
              <a:gd name="connsiteX1" fmla="*/ 536468 w 1117641"/>
              <a:gd name="connsiteY1" fmla="*/ 0 h 1216153"/>
              <a:gd name="connsiteX2" fmla="*/ 1117641 w 1117641"/>
              <a:gd name="connsiteY2" fmla="*/ 0 h 1216153"/>
              <a:gd name="connsiteX3" fmla="*/ 1117641 w 1117641"/>
              <a:gd name="connsiteY3" fmla="*/ 595915 h 1216153"/>
              <a:gd name="connsiteX4" fmla="*/ 1117641 w 1117641"/>
              <a:gd name="connsiteY4" fmla="*/ 1216153 h 1216153"/>
              <a:gd name="connsiteX5" fmla="*/ 569997 w 1117641"/>
              <a:gd name="connsiteY5" fmla="*/ 1216153 h 1216153"/>
              <a:gd name="connsiteX6" fmla="*/ 0 w 1117641"/>
              <a:gd name="connsiteY6" fmla="*/ 1216153 h 1216153"/>
              <a:gd name="connsiteX7" fmla="*/ 0 w 1117641"/>
              <a:gd name="connsiteY7" fmla="*/ 595915 h 1216153"/>
              <a:gd name="connsiteX8" fmla="*/ 0 w 1117641"/>
              <a:gd name="connsiteY8" fmla="*/ 0 h 12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41" h="1216153" extrusionOk="0">
                <a:moveTo>
                  <a:pt x="0" y="0"/>
                </a:moveTo>
                <a:cubicBezTo>
                  <a:pt x="111613" y="8918"/>
                  <a:pt x="323094" y="-8122"/>
                  <a:pt x="536468" y="0"/>
                </a:cubicBezTo>
                <a:cubicBezTo>
                  <a:pt x="749842" y="8122"/>
                  <a:pt x="955205" y="13129"/>
                  <a:pt x="1117641" y="0"/>
                </a:cubicBezTo>
                <a:cubicBezTo>
                  <a:pt x="1100384" y="137943"/>
                  <a:pt x="1137509" y="344695"/>
                  <a:pt x="1117641" y="595915"/>
                </a:cubicBezTo>
                <a:cubicBezTo>
                  <a:pt x="1097773" y="847136"/>
                  <a:pt x="1101477" y="1057221"/>
                  <a:pt x="1117641" y="1216153"/>
                </a:cubicBezTo>
                <a:cubicBezTo>
                  <a:pt x="878409" y="1232019"/>
                  <a:pt x="736344" y="1240456"/>
                  <a:pt x="569997" y="1216153"/>
                </a:cubicBezTo>
                <a:cubicBezTo>
                  <a:pt x="403650" y="1191850"/>
                  <a:pt x="259903" y="1209091"/>
                  <a:pt x="0" y="1216153"/>
                </a:cubicBezTo>
                <a:cubicBezTo>
                  <a:pt x="-21048" y="1012120"/>
                  <a:pt x="-9906" y="818046"/>
                  <a:pt x="0" y="595915"/>
                </a:cubicBezTo>
                <a:cubicBezTo>
                  <a:pt x="9906" y="373784"/>
                  <a:pt x="-7419" y="124288"/>
                  <a:pt x="0" y="0"/>
                </a:cubicBezTo>
                <a:close/>
              </a:path>
            </a:pathLst>
          </a:custGeom>
          <a:solidFill>
            <a:schemeClr val="bg2"/>
          </a:solidFill>
          <a:ln w="12700" cap="flat" cmpd="sng" algn="ctr">
            <a:solidFill>
              <a:srgbClr val="000000"/>
            </a:solidFill>
            <a:prstDash val="solid"/>
            <a:miter lim="800000"/>
          </a:ln>
          <a:effectLst/>
        </p:spPr>
        <p:txBody>
          <a:bodyPr wrap="square" tIns="108000" rtlCol="0" anchor="t">
            <a:noAutofit/>
          </a:bodyPr>
          <a:lstStyle/>
          <a:p>
            <a:pPr>
              <a:lnSpc>
                <a:spcPct val="130000"/>
              </a:lnSpc>
              <a:spcAft>
                <a:spcPts val="600"/>
              </a:spcAft>
            </a:pPr>
            <a:r>
              <a:rPr lang="da-DK" sz="1200" kern="1200" dirty="0">
                <a:solidFill>
                  <a:srgbClr val="000000"/>
                </a:solidFill>
                <a:effectLst/>
                <a:latin typeface="Montserrat Black" panose="00000A00000000000000" pitchFamily="2" charset="0"/>
                <a:ea typeface="+mn-ea"/>
                <a:cs typeface="+mn-cs"/>
              </a:rPr>
              <a:t>Oplevelser og variation</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Wingdings" panose="05000000000000000000" pitchFamily="2" charset="2"/>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Landskab</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Wingdings" panose="05000000000000000000" pitchFamily="2" charset="2"/>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Udsigt</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Wingdings" panose="05000000000000000000" pitchFamily="2" charset="2"/>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Vejgeometri</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spcAft>
                <a:spcPts val="600"/>
              </a:spcAft>
              <a:buFont typeface="Wingdings" panose="05000000000000000000" pitchFamily="2" charset="2"/>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”Små” overraskelser</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a:lnSpc>
                <a:spcPct val="130000"/>
              </a:lnSpc>
              <a:spcAft>
                <a:spcPts val="600"/>
              </a:spcAft>
            </a:pPr>
            <a:r>
              <a:rPr lang="da-DK" sz="900" kern="1200" dirty="0">
                <a:solidFill>
                  <a:srgbClr val="000000"/>
                </a:solidFill>
                <a:effectLst/>
                <a:latin typeface="Montserrat Light" panose="00000400000000000000" pitchFamily="2" charset="0"/>
                <a:ea typeface="+mn-ea"/>
                <a:cs typeface="+mn-cs"/>
              </a:rPr>
              <a:t> </a:t>
            </a:r>
            <a:endParaRPr lang="da-DK" sz="900" dirty="0">
              <a:effectLst/>
              <a:latin typeface="Montserrat Light" panose="00000400000000000000" pitchFamily="2" charset="0"/>
              <a:ea typeface="Montserrat Light" panose="00000400000000000000" pitchFamily="2" charset="0"/>
              <a:cs typeface="Times New Roman" panose="02020603050405020304" pitchFamily="18" charset="0"/>
            </a:endParaRPr>
          </a:p>
        </p:txBody>
      </p:sp>
      <p:sp>
        <p:nvSpPr>
          <p:cNvPr id="7" name="Rektangel 31">
            <a:extLst>
              <a:ext uri="{FF2B5EF4-FFF2-40B4-BE49-F238E27FC236}">
                <a16:creationId xmlns:a16="http://schemas.microsoft.com/office/drawing/2014/main" id="{43F910A3-61F2-7D5D-DCD6-05D9661BA706}"/>
              </a:ext>
            </a:extLst>
          </p:cNvPr>
          <p:cNvSpPr/>
          <p:nvPr/>
        </p:nvSpPr>
        <p:spPr>
          <a:xfrm>
            <a:off x="4990391" y="2808389"/>
            <a:ext cx="2460496" cy="2044965"/>
          </a:xfrm>
          <a:custGeom>
            <a:avLst/>
            <a:gdLst>
              <a:gd name="connsiteX0" fmla="*/ 0 w 1117641"/>
              <a:gd name="connsiteY0" fmla="*/ 0 h 1216153"/>
              <a:gd name="connsiteX1" fmla="*/ 536468 w 1117641"/>
              <a:gd name="connsiteY1" fmla="*/ 0 h 1216153"/>
              <a:gd name="connsiteX2" fmla="*/ 1117641 w 1117641"/>
              <a:gd name="connsiteY2" fmla="*/ 0 h 1216153"/>
              <a:gd name="connsiteX3" fmla="*/ 1117641 w 1117641"/>
              <a:gd name="connsiteY3" fmla="*/ 595915 h 1216153"/>
              <a:gd name="connsiteX4" fmla="*/ 1117641 w 1117641"/>
              <a:gd name="connsiteY4" fmla="*/ 1216153 h 1216153"/>
              <a:gd name="connsiteX5" fmla="*/ 569997 w 1117641"/>
              <a:gd name="connsiteY5" fmla="*/ 1216153 h 1216153"/>
              <a:gd name="connsiteX6" fmla="*/ 0 w 1117641"/>
              <a:gd name="connsiteY6" fmla="*/ 1216153 h 1216153"/>
              <a:gd name="connsiteX7" fmla="*/ 0 w 1117641"/>
              <a:gd name="connsiteY7" fmla="*/ 595915 h 1216153"/>
              <a:gd name="connsiteX8" fmla="*/ 0 w 1117641"/>
              <a:gd name="connsiteY8" fmla="*/ 0 h 12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641" h="1216153" extrusionOk="0">
                <a:moveTo>
                  <a:pt x="0" y="0"/>
                </a:moveTo>
                <a:cubicBezTo>
                  <a:pt x="111613" y="8918"/>
                  <a:pt x="323094" y="-8122"/>
                  <a:pt x="536468" y="0"/>
                </a:cubicBezTo>
                <a:cubicBezTo>
                  <a:pt x="749842" y="8122"/>
                  <a:pt x="955205" y="13129"/>
                  <a:pt x="1117641" y="0"/>
                </a:cubicBezTo>
                <a:cubicBezTo>
                  <a:pt x="1100384" y="137943"/>
                  <a:pt x="1137509" y="344695"/>
                  <a:pt x="1117641" y="595915"/>
                </a:cubicBezTo>
                <a:cubicBezTo>
                  <a:pt x="1097773" y="847136"/>
                  <a:pt x="1101477" y="1057221"/>
                  <a:pt x="1117641" y="1216153"/>
                </a:cubicBezTo>
                <a:cubicBezTo>
                  <a:pt x="878409" y="1232019"/>
                  <a:pt x="736344" y="1240456"/>
                  <a:pt x="569997" y="1216153"/>
                </a:cubicBezTo>
                <a:cubicBezTo>
                  <a:pt x="403650" y="1191850"/>
                  <a:pt x="259903" y="1209091"/>
                  <a:pt x="0" y="1216153"/>
                </a:cubicBezTo>
                <a:cubicBezTo>
                  <a:pt x="-21048" y="1012120"/>
                  <a:pt x="-9906" y="818046"/>
                  <a:pt x="0" y="595915"/>
                </a:cubicBezTo>
                <a:cubicBezTo>
                  <a:pt x="9906" y="373784"/>
                  <a:pt x="-7419" y="124288"/>
                  <a:pt x="0" y="0"/>
                </a:cubicBezTo>
                <a:close/>
              </a:path>
            </a:pathLst>
          </a:custGeom>
          <a:solidFill>
            <a:schemeClr val="bg2"/>
          </a:solidFill>
          <a:ln w="12700" cap="flat" cmpd="sng" algn="ctr">
            <a:solidFill>
              <a:srgbClr val="000000"/>
            </a:solidFill>
            <a:prstDash val="solid"/>
            <a:miter lim="800000"/>
          </a:ln>
          <a:effectLst/>
        </p:spPr>
        <p:txBody>
          <a:bodyPr wrap="square" tIns="108000" rtlCol="0" anchor="t">
            <a:noAutofit/>
          </a:bodyPr>
          <a:lstStyle/>
          <a:p>
            <a:pPr>
              <a:lnSpc>
                <a:spcPct val="130000"/>
              </a:lnSpc>
              <a:spcAft>
                <a:spcPts val="600"/>
              </a:spcAft>
            </a:pPr>
            <a:r>
              <a:rPr lang="da-DK" sz="1200" kern="1200" dirty="0">
                <a:solidFill>
                  <a:srgbClr val="000000"/>
                </a:solidFill>
                <a:effectLst/>
                <a:latin typeface="Montserrat Black" panose="00000A00000000000000" pitchFamily="2" charset="0"/>
                <a:ea typeface="+mn-ea"/>
                <a:cs typeface="+mn-cs"/>
              </a:rPr>
              <a:t>Service og tilgængelighed</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Attraktioner og </a:t>
            </a:r>
            <a:b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b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seværdigheder</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Overnatning</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Faciliteter</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Forplejning/handel</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a:p>
            <a:pPr marL="628650" lvl="1" indent="-171450">
              <a:lnSpc>
                <a:spcPct val="130000"/>
              </a:lnSpc>
              <a:spcAft>
                <a:spcPts val="600"/>
              </a:spcAft>
              <a:buFont typeface="Arial" panose="020B0604020202020204" pitchFamily="34" charset="0"/>
              <a:buChar char="•"/>
            </a:pPr>
            <a:r>
              <a:rPr lang="da-DK" sz="1200" dirty="0">
                <a:effectLst/>
                <a:latin typeface="Montserrat SemiBold" panose="00000700000000000000" pitchFamily="2" charset="0"/>
                <a:ea typeface="Montserrat Light" panose="00000400000000000000" pitchFamily="2" charset="0"/>
                <a:cs typeface="Times New Roman" panose="02020603050405020304" pitchFamily="18" charset="0"/>
              </a:rPr>
              <a:t>Trafikforbindelser</a:t>
            </a:r>
            <a:endParaRPr lang="da-DK" sz="1200" dirty="0">
              <a:effectLst/>
              <a:latin typeface="Montserrat Light" panose="00000400000000000000" pitchFamily="2" charset="0"/>
              <a:ea typeface="Montserrat Light" panose="00000400000000000000" pitchFamily="2" charset="0"/>
              <a:cs typeface="Times New Roman" panose="02020603050405020304" pitchFamily="18" charset="0"/>
            </a:endParaRPr>
          </a:p>
        </p:txBody>
      </p:sp>
    </p:spTree>
    <p:extLst>
      <p:ext uri="{BB962C8B-B14F-4D97-AF65-F5344CB8AC3E}">
        <p14:creationId xmlns:p14="http://schemas.microsoft.com/office/powerpoint/2010/main" val="2648966235"/>
      </p:ext>
    </p:extLst>
  </p:cSld>
  <p:clrMapOvr>
    <a:masterClrMapping/>
  </p:clrMapOvr>
</p:sld>
</file>

<file path=ppt/theme/theme1.xml><?xml version="1.0" encoding="utf-8"?>
<a:theme xmlns:a="http://schemas.openxmlformats.org/drawingml/2006/main" name="Office-tema">
  <a:themeElements>
    <a:clrScheme name="Brugerdefineret 2">
      <a:dk1>
        <a:srgbClr val="000000"/>
      </a:dk1>
      <a:lt1>
        <a:srgbClr val="FFFFFF"/>
      </a:lt1>
      <a:dk2>
        <a:srgbClr val="00988E"/>
      </a:dk2>
      <a:lt2>
        <a:srgbClr val="F0F3BE"/>
      </a:lt2>
      <a:accent1>
        <a:srgbClr val="00988E"/>
      </a:accent1>
      <a:accent2>
        <a:srgbClr val="71BB68"/>
      </a:accent2>
      <a:accent3>
        <a:srgbClr val="B5DAD3"/>
      </a:accent3>
      <a:accent4>
        <a:srgbClr val="D3C1AE"/>
      </a:accent4>
      <a:accent5>
        <a:srgbClr val="9CCFF3"/>
      </a:accent5>
      <a:accent6>
        <a:srgbClr val="005B7F"/>
      </a:accent6>
      <a:hlink>
        <a:srgbClr val="00988F"/>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DKNT_PPT" id="{DF6AA6D7-E3C9-416F-9253-1B768737CAB3}" vid="{F9444F0A-F72B-434D-B16C-B1F2FD00643F}"/>
    </a:ext>
  </a:extLst>
</a:theme>
</file>

<file path=ppt/theme/theme2.xml><?xml version="1.0" encoding="utf-8"?>
<a:theme xmlns:a="http://schemas.openxmlformats.org/drawingml/2006/main" name="1_Office-tema">
  <a:themeElements>
    <a:clrScheme name="Brugerdefineret 2">
      <a:dk1>
        <a:srgbClr val="000000"/>
      </a:dk1>
      <a:lt1>
        <a:srgbClr val="FFFFFF"/>
      </a:lt1>
      <a:dk2>
        <a:srgbClr val="00988E"/>
      </a:dk2>
      <a:lt2>
        <a:srgbClr val="F0F3BE"/>
      </a:lt2>
      <a:accent1>
        <a:srgbClr val="00988E"/>
      </a:accent1>
      <a:accent2>
        <a:srgbClr val="71BB68"/>
      </a:accent2>
      <a:accent3>
        <a:srgbClr val="B5DAD3"/>
      </a:accent3>
      <a:accent4>
        <a:srgbClr val="D3C1AE"/>
      </a:accent4>
      <a:accent5>
        <a:srgbClr val="9CCFF3"/>
      </a:accent5>
      <a:accent6>
        <a:srgbClr val="005B7F"/>
      </a:accent6>
      <a:hlink>
        <a:srgbClr val="00988F"/>
      </a:hlink>
      <a:folHlink>
        <a:srgbClr val="000000"/>
      </a:folHlink>
    </a:clrScheme>
    <a:fontScheme name="Brugerdefineret 5">
      <a:majorFont>
        <a:latin typeface="Montserrat Black"/>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ln>
              <a:solidFill>
                <a:schemeClr val="tx2"/>
              </a:solidFill>
            </a:ln>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bg2"/>
          </a:solidFill>
          <a:prstDash val="sysDash"/>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200" b="0" i="0" dirty="0" err="1" smtClean="0">
            <a:latin typeface="Montserrat Light" pitchFamily="2" charset="77"/>
          </a:defRPr>
        </a:defPPr>
      </a:lstStyle>
    </a:txDef>
  </a:objectDefaults>
  <a:extraClrSchemeLst/>
  <a:extLst>
    <a:ext uri="{05A4C25C-085E-4340-85A3-A5531E510DB2}">
      <thm15:themeFamily xmlns:thm15="http://schemas.microsoft.com/office/thememl/2012/main" name="DKNT_PPT" id="{DF6AA6D7-E3C9-416F-9253-1B768737CAB3}" vid="{EDC89806-AE6D-469E-89CF-6D694CD97C21}"/>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DKNT_PPT</Template>
  <TotalTime>938</TotalTime>
  <Words>1888</Words>
  <Application>Microsoft Office PowerPoint</Application>
  <PresentationFormat>Widescreen</PresentationFormat>
  <Paragraphs>183</Paragraphs>
  <Slides>13</Slides>
  <Notes>13</Notes>
  <HiddenSlides>0</HiddenSlides>
  <MMClips>1</MMClips>
  <ScaleCrop>false</ScaleCrop>
  <HeadingPairs>
    <vt:vector size="6" baseType="variant">
      <vt:variant>
        <vt:lpstr>Benyttede skrifttyper</vt:lpstr>
      </vt:variant>
      <vt:variant>
        <vt:i4>10</vt:i4>
      </vt:variant>
      <vt:variant>
        <vt:lpstr>Tema</vt:lpstr>
      </vt:variant>
      <vt:variant>
        <vt:i4>2</vt:i4>
      </vt:variant>
      <vt:variant>
        <vt:lpstr>Slidetitler</vt:lpstr>
      </vt:variant>
      <vt:variant>
        <vt:i4>13</vt:i4>
      </vt:variant>
    </vt:vector>
  </HeadingPairs>
  <TitlesOfParts>
    <vt:vector size="25" baseType="lpstr">
      <vt:lpstr>Montserrat SemiBold</vt:lpstr>
      <vt:lpstr>Aptos</vt:lpstr>
      <vt:lpstr>Montserrat</vt:lpstr>
      <vt:lpstr>Montserrat Light</vt:lpstr>
      <vt:lpstr>Montserrat ExtraBold</vt:lpstr>
      <vt:lpstr>Wingdings</vt:lpstr>
      <vt:lpstr>Montserrat Black</vt:lpstr>
      <vt:lpstr>Montserrat-Regular</vt:lpstr>
      <vt:lpstr>Calibri</vt:lpstr>
      <vt:lpstr>Arial</vt:lpstr>
      <vt:lpstr>Office-tema</vt:lpstr>
      <vt:lpstr>1_Office-tema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Kristin Engerstrøm</dc:creator>
  <cp:lastModifiedBy>Emilie Kaleta Jensen</cp:lastModifiedBy>
  <cp:revision>22</cp:revision>
  <cp:lastPrinted>2020-04-03T08:41:01Z</cp:lastPrinted>
  <dcterms:created xsi:type="dcterms:W3CDTF">2024-04-11T08:14:49Z</dcterms:created>
  <dcterms:modified xsi:type="dcterms:W3CDTF">2024-07-08T12:58:12Z</dcterms:modified>
</cp:coreProperties>
</file>